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36BD-05B9-433C-9AF6-39C8056C34F1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46786-36C3-441E-832F-0F3BD05A8A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3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0" name="Google Shape;6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683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f7246b3960_3_2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1" name="Google Shape;741;g2f7246b3960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368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f7246b3960_3_1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2" name="Google Shape;752;g2f7246b3960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549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010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f7246b3960_3_7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3" name="Google Shape;773;g2f7246b3960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59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78157803ac_3_5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5" name="Google Shape;785;g278157803ac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724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9" name="Google Shape;6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13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6" name="Google Shape;6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08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2" name="Google Shape;68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74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2" name="Google Shape;6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769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f7246b3960_3_3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2" name="Google Shape;702;g2f7246b3960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492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2" name="Google Shape;7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972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f7246b3960_3_5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1" name="Google Shape;721;g2f7246b3960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105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78157803ac_3_3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2" name="Google Shape;732;g278157803ac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23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2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98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2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6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0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9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F28-A6F2-4D51-A393-DFF950D6FB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5F84-290B-4324-B5AA-C5B9E0F36B6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6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"/>
            <a:ext cx="4059751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0"/>
          <p:cNvSpPr txBox="1"/>
          <p:nvPr/>
        </p:nvSpPr>
        <p:spPr>
          <a:xfrm>
            <a:off x="10137964" y="236083"/>
            <a:ext cx="1734397" cy="161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t" anchorCtr="0">
            <a:spAutoFit/>
          </a:bodyPr>
          <a:lstStyle/>
          <a:p>
            <a:pPr marL="8467" marR="3387">
              <a:lnSpc>
                <a:spcPct val="115700"/>
              </a:lnSpc>
              <a:buClr>
                <a:srgbClr val="000000"/>
              </a:buClr>
              <a:buSzPts val="3350"/>
            </a:pPr>
            <a:r>
              <a:rPr lang="uk-UA" sz="22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2333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ефективне</a:t>
            </a:r>
            <a:endParaRPr sz="23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>
              <a:spcBef>
                <a:spcPts val="420"/>
              </a:spcBef>
              <a:buClr>
                <a:srgbClr val="000000"/>
              </a:buClr>
              <a:buSzPts val="3350"/>
            </a:pPr>
            <a:r>
              <a:rPr lang="uk-UA" sz="22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22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0"/>
          <p:cNvSpPr/>
          <p:nvPr/>
        </p:nvSpPr>
        <p:spPr>
          <a:xfrm>
            <a:off x="9368799" y="248488"/>
            <a:ext cx="506730" cy="492337"/>
          </a:xfrm>
          <a:custGeom>
            <a:avLst/>
            <a:gdLst/>
            <a:ahLst/>
            <a:cxnLst/>
            <a:rect l="l" t="t" r="r" b="b"/>
            <a:pathLst>
              <a:path w="760094" h="738505" extrusionOk="0">
                <a:moveTo>
                  <a:pt x="583069" y="541464"/>
                </a:moveTo>
                <a:lnTo>
                  <a:pt x="371259" y="459689"/>
                </a:lnTo>
                <a:lnTo>
                  <a:pt x="298208" y="434352"/>
                </a:lnTo>
                <a:lnTo>
                  <a:pt x="255778" y="427189"/>
                </a:lnTo>
                <a:lnTo>
                  <a:pt x="244932" y="427634"/>
                </a:lnTo>
                <a:lnTo>
                  <a:pt x="41922" y="493877"/>
                </a:lnTo>
                <a:lnTo>
                  <a:pt x="9017" y="524217"/>
                </a:lnTo>
                <a:lnTo>
                  <a:pt x="0" y="552742"/>
                </a:lnTo>
                <a:lnTo>
                  <a:pt x="50" y="688721"/>
                </a:lnTo>
                <a:lnTo>
                  <a:pt x="14973" y="724115"/>
                </a:lnTo>
                <a:lnTo>
                  <a:pt x="50965" y="738276"/>
                </a:lnTo>
                <a:lnTo>
                  <a:pt x="58902" y="737489"/>
                </a:lnTo>
                <a:lnTo>
                  <a:pt x="576033" y="558012"/>
                </a:lnTo>
                <a:lnTo>
                  <a:pt x="583069" y="547890"/>
                </a:lnTo>
                <a:lnTo>
                  <a:pt x="583069" y="541464"/>
                </a:lnTo>
                <a:close/>
              </a:path>
              <a:path w="760094" h="738505" extrusionOk="0">
                <a:moveTo>
                  <a:pt x="759688" y="327520"/>
                </a:moveTo>
                <a:lnTo>
                  <a:pt x="750976" y="283311"/>
                </a:lnTo>
                <a:lnTo>
                  <a:pt x="726173" y="245630"/>
                </a:lnTo>
                <a:lnTo>
                  <a:pt x="688898" y="219951"/>
                </a:lnTo>
                <a:lnTo>
                  <a:pt x="62763" y="1625"/>
                </a:lnTo>
                <a:lnTo>
                  <a:pt x="50939" y="0"/>
                </a:lnTo>
                <a:lnTo>
                  <a:pt x="46977" y="88"/>
                </a:lnTo>
                <a:lnTo>
                  <a:pt x="9677" y="20193"/>
                </a:lnTo>
                <a:lnTo>
                  <a:pt x="0" y="185686"/>
                </a:lnTo>
                <a:lnTo>
                  <a:pt x="1130" y="193078"/>
                </a:lnTo>
                <a:lnTo>
                  <a:pt x="23164" y="231952"/>
                </a:lnTo>
                <a:lnTo>
                  <a:pt x="399884" y="369214"/>
                </a:lnTo>
                <a:lnTo>
                  <a:pt x="693229" y="470547"/>
                </a:lnTo>
                <a:lnTo>
                  <a:pt x="696963" y="471855"/>
                </a:lnTo>
                <a:lnTo>
                  <a:pt x="700811" y="472694"/>
                </a:lnTo>
                <a:lnTo>
                  <a:pt x="708710" y="473481"/>
                </a:lnTo>
                <a:lnTo>
                  <a:pt x="712647" y="473405"/>
                </a:lnTo>
                <a:lnTo>
                  <a:pt x="749846" y="453605"/>
                </a:lnTo>
                <a:lnTo>
                  <a:pt x="759650" y="428294"/>
                </a:lnTo>
                <a:lnTo>
                  <a:pt x="759688" y="32752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0"/>
          <p:cNvSpPr txBox="1"/>
          <p:nvPr/>
        </p:nvSpPr>
        <p:spPr>
          <a:xfrm>
            <a:off x="6819485" y="2263154"/>
            <a:ext cx="4402667" cy="312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3150"/>
            </a:pPr>
            <a:r>
              <a:rPr lang="uk-UA" sz="1000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sz="1000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467" marR="3387" algn="ctr">
              <a:lnSpc>
                <a:spcPct val="108700"/>
              </a:lnSpc>
              <a:spcBef>
                <a:spcPts val="3900"/>
              </a:spcBef>
              <a:buClr>
                <a:srgbClr val="000000"/>
              </a:buClr>
              <a:buSzPts val="4800"/>
            </a:pPr>
            <a:r>
              <a:rPr lang="uk-UA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СИСТЕМА ОСВІТНЬОЇ  ДІЯЛЬНОСТІ УЧНІВ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46" name="Google Shape;646;p60" descr="Зображення, що містить текст, у приміщенні, захаращений, кілька&#10;&#10;Автоматично згенерований опис"/>
          <p:cNvPicPr preferRelativeResize="0"/>
          <p:nvPr/>
        </p:nvPicPr>
        <p:blipFill rotWithShape="1">
          <a:blip r:embed="rId4">
            <a:alphaModFix/>
          </a:blip>
          <a:srcRect t="40470" r="1129"/>
          <a:stretch/>
        </p:blipFill>
        <p:spPr>
          <a:xfrm rot="5400000">
            <a:off x="-528121" y="2143690"/>
            <a:ext cx="5115993" cy="231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77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9"/>
          <p:cNvSpPr/>
          <p:nvPr/>
        </p:nvSpPr>
        <p:spPr>
          <a:xfrm>
            <a:off x="0" y="94750"/>
            <a:ext cx="4794250" cy="675513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69"/>
          <p:cNvSpPr txBox="1"/>
          <p:nvPr/>
        </p:nvSpPr>
        <p:spPr>
          <a:xfrm>
            <a:off x="912527" y="613933"/>
            <a:ext cx="3373600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ФОРМАЦІЙНА ПРОГРАМА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5" name="Google Shape;745;p69"/>
          <p:cNvSpPr txBox="1"/>
          <p:nvPr/>
        </p:nvSpPr>
        <p:spPr>
          <a:xfrm>
            <a:off x="5532217" y="222700"/>
            <a:ext cx="4062400" cy="101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3267">
                <a:solidFill>
                  <a:schemeClr val="dk1"/>
                </a:solidFill>
                <a:highlight>
                  <a:srgbClr val="00C2CB"/>
                </a:highlight>
                <a:latin typeface="Arial Black"/>
                <a:ea typeface="Arial Black"/>
                <a:cs typeface="Arial Black"/>
                <a:sym typeface="Arial Black"/>
              </a:rPr>
              <a:t>УЧАСТЬ У КОНКУРСАХ</a:t>
            </a:r>
            <a:endParaRPr sz="3267">
              <a:solidFill>
                <a:schemeClr val="dk1"/>
              </a:solidFill>
              <a:highlight>
                <a:srgbClr val="00C2CB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46" name="Google Shape;74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51" y="1617967"/>
            <a:ext cx="3662099" cy="487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433" y="1338500"/>
            <a:ext cx="3373600" cy="25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8334" y="1338500"/>
            <a:ext cx="2829133" cy="53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69"/>
          <p:cNvPicPr preferRelativeResize="0"/>
          <p:nvPr/>
        </p:nvPicPr>
        <p:blipFill rotWithShape="1">
          <a:blip r:embed="rId6">
            <a:alphaModFix/>
          </a:blip>
          <a:srcRect t="19930" b="26507"/>
          <a:stretch/>
        </p:blipFill>
        <p:spPr>
          <a:xfrm>
            <a:off x="4905433" y="4266752"/>
            <a:ext cx="3373600" cy="240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3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0"/>
          <p:cNvSpPr/>
          <p:nvPr/>
        </p:nvSpPr>
        <p:spPr>
          <a:xfrm>
            <a:off x="0" y="94750"/>
            <a:ext cx="4794250" cy="675513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70"/>
          <p:cNvSpPr txBox="1"/>
          <p:nvPr/>
        </p:nvSpPr>
        <p:spPr>
          <a:xfrm>
            <a:off x="912527" y="613933"/>
            <a:ext cx="3373600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ФОРМАЦІЙНА ПРОГРАМА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6" name="Google Shape;756;p70"/>
          <p:cNvSpPr txBox="1"/>
          <p:nvPr/>
        </p:nvSpPr>
        <p:spPr>
          <a:xfrm>
            <a:off x="5065917" y="1443217"/>
            <a:ext cx="7308600" cy="45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296348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краєзнавчий конкурс «От де люде наша слава, слава України»;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фестиваль мистецтв «Військові обереги від Святого Миколая»;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фестиваль-конкурс сценічних та карнавальних паперових костюмів «Стильний папір»;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флешмоб «Сокіл(«Джуро») «Мотивуй надихай та дій»;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«Фізкультурно-спортивний рух «Сила нації» «Multi-Sport Fest»;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 «Моя космічна мрія».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70"/>
          <p:cNvSpPr txBox="1"/>
          <p:nvPr/>
        </p:nvSpPr>
        <p:spPr>
          <a:xfrm>
            <a:off x="5532217" y="222700"/>
            <a:ext cx="4062400" cy="101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3267">
                <a:solidFill>
                  <a:schemeClr val="dk1"/>
                </a:solidFill>
                <a:highlight>
                  <a:srgbClr val="00C2CB"/>
                </a:highlight>
                <a:latin typeface="Arial Black"/>
                <a:ea typeface="Arial Black"/>
                <a:cs typeface="Arial Black"/>
                <a:sym typeface="Arial Black"/>
              </a:rPr>
              <a:t>УЧАСТЬ У КОНКУРСАХ</a:t>
            </a:r>
            <a:endParaRPr sz="3267">
              <a:solidFill>
                <a:schemeClr val="dk1"/>
              </a:solidFill>
              <a:highlight>
                <a:srgbClr val="00C2CB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58" name="Google Shape;75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25" y="1576917"/>
            <a:ext cx="3815184" cy="508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4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618958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1"/>
          <p:cNvSpPr txBox="1"/>
          <p:nvPr/>
        </p:nvSpPr>
        <p:spPr>
          <a:xfrm>
            <a:off x="10491502" y="226675"/>
            <a:ext cx="15574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t" anchorCtr="0">
            <a:spAutoFit/>
          </a:bodyPr>
          <a:lstStyle/>
          <a:p>
            <a:pPr marL="8467" marR="3387">
              <a:lnSpc>
                <a:spcPct val="115700"/>
              </a:lnSpc>
              <a:buClr>
                <a:srgbClr val="000000"/>
              </a:buClr>
              <a:buSzPts val="1800"/>
            </a:pP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1200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ціннісне  </a:t>
            </a: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71"/>
          <p:cNvSpPr/>
          <p:nvPr/>
        </p:nvSpPr>
        <p:spPr>
          <a:xfrm>
            <a:off x="9984772" y="170858"/>
            <a:ext cx="506729" cy="492337"/>
          </a:xfrm>
          <a:custGeom>
            <a:avLst/>
            <a:gdLst/>
            <a:ahLst/>
            <a:cxnLst/>
            <a:rect l="l" t="t" r="r" b="b"/>
            <a:pathLst>
              <a:path w="760094" h="738505" extrusionOk="0">
                <a:moveTo>
                  <a:pt x="583069" y="541451"/>
                </a:moveTo>
                <a:lnTo>
                  <a:pt x="371259" y="459689"/>
                </a:lnTo>
                <a:lnTo>
                  <a:pt x="298208" y="434352"/>
                </a:lnTo>
                <a:lnTo>
                  <a:pt x="255778" y="427189"/>
                </a:lnTo>
                <a:lnTo>
                  <a:pt x="244932" y="427634"/>
                </a:lnTo>
                <a:lnTo>
                  <a:pt x="41922" y="493877"/>
                </a:lnTo>
                <a:lnTo>
                  <a:pt x="9017" y="524205"/>
                </a:lnTo>
                <a:lnTo>
                  <a:pt x="0" y="552742"/>
                </a:lnTo>
                <a:lnTo>
                  <a:pt x="50" y="688721"/>
                </a:lnTo>
                <a:lnTo>
                  <a:pt x="14973" y="724103"/>
                </a:lnTo>
                <a:lnTo>
                  <a:pt x="50965" y="738263"/>
                </a:lnTo>
                <a:lnTo>
                  <a:pt x="58902" y="737489"/>
                </a:lnTo>
                <a:lnTo>
                  <a:pt x="576033" y="557999"/>
                </a:lnTo>
                <a:lnTo>
                  <a:pt x="583069" y="547878"/>
                </a:lnTo>
                <a:lnTo>
                  <a:pt x="583069" y="541451"/>
                </a:lnTo>
                <a:close/>
              </a:path>
              <a:path w="760094" h="738505" extrusionOk="0">
                <a:moveTo>
                  <a:pt x="759688" y="327507"/>
                </a:moveTo>
                <a:lnTo>
                  <a:pt x="750976" y="283298"/>
                </a:lnTo>
                <a:lnTo>
                  <a:pt x="726173" y="245618"/>
                </a:lnTo>
                <a:lnTo>
                  <a:pt x="688898" y="219951"/>
                </a:lnTo>
                <a:lnTo>
                  <a:pt x="62763" y="1625"/>
                </a:lnTo>
                <a:lnTo>
                  <a:pt x="50939" y="0"/>
                </a:lnTo>
                <a:lnTo>
                  <a:pt x="46977" y="76"/>
                </a:lnTo>
                <a:lnTo>
                  <a:pt x="9677" y="20180"/>
                </a:lnTo>
                <a:lnTo>
                  <a:pt x="0" y="185674"/>
                </a:lnTo>
                <a:lnTo>
                  <a:pt x="1130" y="193078"/>
                </a:lnTo>
                <a:lnTo>
                  <a:pt x="23164" y="231952"/>
                </a:lnTo>
                <a:lnTo>
                  <a:pt x="399884" y="369201"/>
                </a:lnTo>
                <a:lnTo>
                  <a:pt x="693229" y="470547"/>
                </a:lnTo>
                <a:lnTo>
                  <a:pt x="696963" y="471843"/>
                </a:lnTo>
                <a:lnTo>
                  <a:pt x="700811" y="472694"/>
                </a:lnTo>
                <a:lnTo>
                  <a:pt x="708710" y="473468"/>
                </a:lnTo>
                <a:lnTo>
                  <a:pt x="712647" y="473392"/>
                </a:lnTo>
                <a:lnTo>
                  <a:pt x="749846" y="453593"/>
                </a:lnTo>
                <a:lnTo>
                  <a:pt x="759650" y="428294"/>
                </a:lnTo>
                <a:lnTo>
                  <a:pt x="759688" y="327507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71"/>
          <p:cNvSpPr txBox="1"/>
          <p:nvPr/>
        </p:nvSpPr>
        <p:spPr>
          <a:xfrm>
            <a:off x="93582" y="73136"/>
            <a:ext cx="4874683" cy="54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17" rIns="0" bIns="0" anchor="t" anchorCtr="0">
            <a:spAutoFit/>
          </a:bodyPr>
          <a:lstStyle/>
          <a:p>
            <a:pPr marL="8467" marR="3387" algn="ctr">
              <a:lnSpc>
                <a:spcPct val="108700"/>
              </a:lnSpc>
              <a:buClr>
                <a:srgbClr val="000000"/>
              </a:buClr>
              <a:buSzPts val="4800"/>
            </a:pPr>
            <a:r>
              <a:rPr lang="uk-U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НАШІ ПЕРЕМОЖЦІ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7" name="Google Shape;767;p71"/>
          <p:cNvSpPr txBox="1"/>
          <p:nvPr/>
        </p:nvSpPr>
        <p:spPr>
          <a:xfrm>
            <a:off x="93581" y="617597"/>
            <a:ext cx="6096000" cy="20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71"/>
          <p:cNvSpPr txBox="1"/>
          <p:nvPr/>
        </p:nvSpPr>
        <p:spPr>
          <a:xfrm>
            <a:off x="286000" y="617600"/>
            <a:ext cx="5554400" cy="67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indent="8467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900"/>
            </a:pPr>
            <a:endParaRPr sz="1933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Google Shape;769;p71"/>
          <p:cNvSpPr txBox="1"/>
          <p:nvPr/>
        </p:nvSpPr>
        <p:spPr>
          <a:xfrm>
            <a:off x="93583" y="737900"/>
            <a:ext cx="5975400" cy="563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8467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uk-UA" sz="2000"/>
              <a:t>- Міський етап обласної фотовиставки до Дня Соборності України «Україна-це ми!», де Рой Вікторія стала  лауреатом 1 ступеня;</a:t>
            </a:r>
            <a:endParaRPr sz="2000"/>
          </a:p>
          <a:p>
            <a:pPr indent="8467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uk-UA" sz="2000"/>
              <a:t>- Обласний етап виставки-конкурсу «Український сувенір», де Лис Злата, Лучко Злата та Касянюк Микола зайняли 1 місце;</a:t>
            </a:r>
            <a:endParaRPr sz="2000"/>
          </a:p>
          <a:p>
            <a:pPr indent="8467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uk-UA" sz="2000"/>
              <a:t>- Міжнародний день сім’ї «Моя сім’я», де Прошко Давід і Баранов Дмитро здобули ІІ та ІІІ- місця;</a:t>
            </a:r>
            <a:endParaRPr sz="2000"/>
          </a:p>
          <a:p>
            <a:pPr indent="8467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uk-UA" sz="2000"/>
              <a:t>- Міський конкурс серед здобувачів освіти громади «Україна – країна гідності, земля героїв!», в якому Костик Богдан зайняв        III місце;</a:t>
            </a:r>
            <a:endParaRPr sz="2000"/>
          </a:p>
          <a:p>
            <a:pPr indent="8467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uk-UA" sz="2000"/>
              <a:t>- Всеукраїнський природничий еколого- натуралістичний конкурс «Природа наш дім», в якому є близько 20 призерів;</a:t>
            </a:r>
            <a:endParaRPr sz="2267"/>
          </a:p>
        </p:txBody>
      </p:sp>
      <p:pic>
        <p:nvPicPr>
          <p:cNvPr id="770" name="Google Shape;77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650" y="822800"/>
            <a:ext cx="4302150" cy="573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87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1895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72"/>
          <p:cNvSpPr txBox="1"/>
          <p:nvPr/>
        </p:nvSpPr>
        <p:spPr>
          <a:xfrm>
            <a:off x="10491502" y="226675"/>
            <a:ext cx="15574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t" anchorCtr="0">
            <a:spAutoFit/>
          </a:bodyPr>
          <a:lstStyle/>
          <a:p>
            <a:pPr marL="8467" marR="3387">
              <a:lnSpc>
                <a:spcPct val="115700"/>
              </a:lnSpc>
              <a:buClr>
                <a:srgbClr val="000000"/>
              </a:buClr>
              <a:buSzPts val="1800"/>
            </a:pP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1200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ціннісне  </a:t>
            </a: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72"/>
          <p:cNvSpPr/>
          <p:nvPr/>
        </p:nvSpPr>
        <p:spPr>
          <a:xfrm>
            <a:off x="9984772" y="170858"/>
            <a:ext cx="506729" cy="492337"/>
          </a:xfrm>
          <a:custGeom>
            <a:avLst/>
            <a:gdLst/>
            <a:ahLst/>
            <a:cxnLst/>
            <a:rect l="l" t="t" r="r" b="b"/>
            <a:pathLst>
              <a:path w="760094" h="738505" extrusionOk="0">
                <a:moveTo>
                  <a:pt x="583069" y="541451"/>
                </a:moveTo>
                <a:lnTo>
                  <a:pt x="371259" y="459689"/>
                </a:lnTo>
                <a:lnTo>
                  <a:pt x="298208" y="434352"/>
                </a:lnTo>
                <a:lnTo>
                  <a:pt x="255778" y="427189"/>
                </a:lnTo>
                <a:lnTo>
                  <a:pt x="244932" y="427634"/>
                </a:lnTo>
                <a:lnTo>
                  <a:pt x="41922" y="493877"/>
                </a:lnTo>
                <a:lnTo>
                  <a:pt x="9017" y="524205"/>
                </a:lnTo>
                <a:lnTo>
                  <a:pt x="0" y="552742"/>
                </a:lnTo>
                <a:lnTo>
                  <a:pt x="50" y="688721"/>
                </a:lnTo>
                <a:lnTo>
                  <a:pt x="14973" y="724103"/>
                </a:lnTo>
                <a:lnTo>
                  <a:pt x="50965" y="738263"/>
                </a:lnTo>
                <a:lnTo>
                  <a:pt x="58902" y="737489"/>
                </a:lnTo>
                <a:lnTo>
                  <a:pt x="576033" y="557999"/>
                </a:lnTo>
                <a:lnTo>
                  <a:pt x="583069" y="547878"/>
                </a:lnTo>
                <a:lnTo>
                  <a:pt x="583069" y="541451"/>
                </a:lnTo>
                <a:close/>
              </a:path>
              <a:path w="760094" h="738505" extrusionOk="0">
                <a:moveTo>
                  <a:pt x="759688" y="327507"/>
                </a:moveTo>
                <a:lnTo>
                  <a:pt x="750976" y="283298"/>
                </a:lnTo>
                <a:lnTo>
                  <a:pt x="726173" y="245618"/>
                </a:lnTo>
                <a:lnTo>
                  <a:pt x="688898" y="219951"/>
                </a:lnTo>
                <a:lnTo>
                  <a:pt x="62763" y="1625"/>
                </a:lnTo>
                <a:lnTo>
                  <a:pt x="50939" y="0"/>
                </a:lnTo>
                <a:lnTo>
                  <a:pt x="46977" y="76"/>
                </a:lnTo>
                <a:lnTo>
                  <a:pt x="9677" y="20180"/>
                </a:lnTo>
                <a:lnTo>
                  <a:pt x="0" y="185674"/>
                </a:lnTo>
                <a:lnTo>
                  <a:pt x="1130" y="193078"/>
                </a:lnTo>
                <a:lnTo>
                  <a:pt x="23164" y="231952"/>
                </a:lnTo>
                <a:lnTo>
                  <a:pt x="399884" y="369201"/>
                </a:lnTo>
                <a:lnTo>
                  <a:pt x="693229" y="470547"/>
                </a:lnTo>
                <a:lnTo>
                  <a:pt x="696963" y="471843"/>
                </a:lnTo>
                <a:lnTo>
                  <a:pt x="700811" y="472694"/>
                </a:lnTo>
                <a:lnTo>
                  <a:pt x="708710" y="473468"/>
                </a:lnTo>
                <a:lnTo>
                  <a:pt x="712647" y="473392"/>
                </a:lnTo>
                <a:lnTo>
                  <a:pt x="749846" y="453593"/>
                </a:lnTo>
                <a:lnTo>
                  <a:pt x="759650" y="428294"/>
                </a:lnTo>
                <a:lnTo>
                  <a:pt x="759688" y="327507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72"/>
          <p:cNvSpPr txBox="1"/>
          <p:nvPr/>
        </p:nvSpPr>
        <p:spPr>
          <a:xfrm>
            <a:off x="93581" y="73136"/>
            <a:ext cx="4874600" cy="54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17" rIns="0" bIns="0" anchor="t" anchorCtr="0">
            <a:spAutoFit/>
          </a:bodyPr>
          <a:lstStyle/>
          <a:p>
            <a:pPr marL="8467" marR="3387" algn="ctr">
              <a:lnSpc>
                <a:spcPct val="108700"/>
              </a:lnSpc>
              <a:buClr>
                <a:srgbClr val="000000"/>
              </a:buClr>
              <a:buSzPts val="4800"/>
            </a:pPr>
            <a:r>
              <a:rPr lang="uk-U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НАШІ ПЕРЕМОЖЦІ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9" name="Google Shape;779;p72"/>
          <p:cNvSpPr txBox="1"/>
          <p:nvPr/>
        </p:nvSpPr>
        <p:spPr>
          <a:xfrm>
            <a:off x="93581" y="617597"/>
            <a:ext cx="6096000" cy="20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72"/>
          <p:cNvSpPr txBox="1"/>
          <p:nvPr/>
        </p:nvSpPr>
        <p:spPr>
          <a:xfrm>
            <a:off x="286000" y="617600"/>
            <a:ext cx="5554400" cy="67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indent="8467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900"/>
            </a:pPr>
            <a:endParaRPr sz="1933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1" name="Google Shape;78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733" y="822800"/>
            <a:ext cx="4306600" cy="574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699" y="822794"/>
            <a:ext cx="4493704" cy="599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29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1895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73"/>
          <p:cNvSpPr txBox="1"/>
          <p:nvPr/>
        </p:nvSpPr>
        <p:spPr>
          <a:xfrm>
            <a:off x="10491502" y="226675"/>
            <a:ext cx="1557400" cy="43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t" anchorCtr="0">
            <a:spAutoFit/>
          </a:bodyPr>
          <a:lstStyle/>
          <a:p>
            <a:pPr marL="8467" marR="3387">
              <a:lnSpc>
                <a:spcPct val="115700"/>
              </a:lnSpc>
              <a:buClr>
                <a:srgbClr val="000000"/>
              </a:buClr>
              <a:buSzPts val="1800"/>
            </a:pP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1200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ціннісне  </a:t>
            </a:r>
            <a:r>
              <a:rPr lang="uk-UA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3"/>
          <p:cNvSpPr/>
          <p:nvPr/>
        </p:nvSpPr>
        <p:spPr>
          <a:xfrm>
            <a:off x="9984772" y="170858"/>
            <a:ext cx="506729" cy="492337"/>
          </a:xfrm>
          <a:custGeom>
            <a:avLst/>
            <a:gdLst/>
            <a:ahLst/>
            <a:cxnLst/>
            <a:rect l="l" t="t" r="r" b="b"/>
            <a:pathLst>
              <a:path w="760094" h="738505" extrusionOk="0">
                <a:moveTo>
                  <a:pt x="583069" y="541451"/>
                </a:moveTo>
                <a:lnTo>
                  <a:pt x="371259" y="459689"/>
                </a:lnTo>
                <a:lnTo>
                  <a:pt x="298208" y="434352"/>
                </a:lnTo>
                <a:lnTo>
                  <a:pt x="255778" y="427189"/>
                </a:lnTo>
                <a:lnTo>
                  <a:pt x="244932" y="427634"/>
                </a:lnTo>
                <a:lnTo>
                  <a:pt x="41922" y="493877"/>
                </a:lnTo>
                <a:lnTo>
                  <a:pt x="9017" y="524205"/>
                </a:lnTo>
                <a:lnTo>
                  <a:pt x="0" y="552742"/>
                </a:lnTo>
                <a:lnTo>
                  <a:pt x="50" y="688721"/>
                </a:lnTo>
                <a:lnTo>
                  <a:pt x="14973" y="724103"/>
                </a:lnTo>
                <a:lnTo>
                  <a:pt x="50965" y="738263"/>
                </a:lnTo>
                <a:lnTo>
                  <a:pt x="58902" y="737489"/>
                </a:lnTo>
                <a:lnTo>
                  <a:pt x="576033" y="557999"/>
                </a:lnTo>
                <a:lnTo>
                  <a:pt x="583069" y="547878"/>
                </a:lnTo>
                <a:lnTo>
                  <a:pt x="583069" y="541451"/>
                </a:lnTo>
                <a:close/>
              </a:path>
              <a:path w="760094" h="738505" extrusionOk="0">
                <a:moveTo>
                  <a:pt x="759688" y="327507"/>
                </a:moveTo>
                <a:lnTo>
                  <a:pt x="750976" y="283298"/>
                </a:lnTo>
                <a:lnTo>
                  <a:pt x="726173" y="245618"/>
                </a:lnTo>
                <a:lnTo>
                  <a:pt x="688898" y="219951"/>
                </a:lnTo>
                <a:lnTo>
                  <a:pt x="62763" y="1625"/>
                </a:lnTo>
                <a:lnTo>
                  <a:pt x="50939" y="0"/>
                </a:lnTo>
                <a:lnTo>
                  <a:pt x="46977" y="76"/>
                </a:lnTo>
                <a:lnTo>
                  <a:pt x="9677" y="20180"/>
                </a:lnTo>
                <a:lnTo>
                  <a:pt x="0" y="185674"/>
                </a:lnTo>
                <a:lnTo>
                  <a:pt x="1130" y="193078"/>
                </a:lnTo>
                <a:lnTo>
                  <a:pt x="23164" y="231952"/>
                </a:lnTo>
                <a:lnTo>
                  <a:pt x="399884" y="369201"/>
                </a:lnTo>
                <a:lnTo>
                  <a:pt x="693229" y="470547"/>
                </a:lnTo>
                <a:lnTo>
                  <a:pt x="696963" y="471843"/>
                </a:lnTo>
                <a:lnTo>
                  <a:pt x="700811" y="472694"/>
                </a:lnTo>
                <a:lnTo>
                  <a:pt x="708710" y="473468"/>
                </a:lnTo>
                <a:lnTo>
                  <a:pt x="712647" y="473392"/>
                </a:lnTo>
                <a:lnTo>
                  <a:pt x="749846" y="453593"/>
                </a:lnTo>
                <a:lnTo>
                  <a:pt x="759650" y="428294"/>
                </a:lnTo>
                <a:lnTo>
                  <a:pt x="759688" y="327507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73"/>
          <p:cNvSpPr txBox="1"/>
          <p:nvPr/>
        </p:nvSpPr>
        <p:spPr>
          <a:xfrm>
            <a:off x="93581" y="73136"/>
            <a:ext cx="4874600" cy="54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17" rIns="0" bIns="0" anchor="t" anchorCtr="0">
            <a:spAutoFit/>
          </a:bodyPr>
          <a:lstStyle/>
          <a:p>
            <a:pPr marL="8467" marR="3387" algn="ctr">
              <a:lnSpc>
                <a:spcPct val="108700"/>
              </a:lnSpc>
              <a:buClr>
                <a:srgbClr val="000000"/>
              </a:buClr>
              <a:buSzPts val="4800"/>
            </a:pPr>
            <a:r>
              <a:rPr lang="uk-U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НАШІ ПЕРЕМОЖЦІ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1" name="Google Shape;791;p73"/>
          <p:cNvSpPr txBox="1"/>
          <p:nvPr/>
        </p:nvSpPr>
        <p:spPr>
          <a:xfrm>
            <a:off x="93581" y="617597"/>
            <a:ext cx="6096000" cy="20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73"/>
          <p:cNvSpPr txBox="1"/>
          <p:nvPr/>
        </p:nvSpPr>
        <p:spPr>
          <a:xfrm>
            <a:off x="286000" y="617600"/>
            <a:ext cx="5554400" cy="67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indent="8467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900"/>
            </a:pPr>
            <a:endParaRPr sz="1933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3" name="Google Shape;793;p73"/>
          <p:cNvSpPr txBox="1"/>
          <p:nvPr/>
        </p:nvSpPr>
        <p:spPr>
          <a:xfrm>
            <a:off x="46783" y="573334"/>
            <a:ext cx="6189600" cy="652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279414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3000"/>
              <a:buFont typeface="Times New Roman"/>
              <a:buChar char="-"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Всеукраїнський конкурс дитячо - юнацької творчості «Чиста вода - основа життя», в якому маємо 10 призерів;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79414" algn="just">
              <a:lnSpc>
                <a:spcPct val="115000"/>
              </a:lnSpc>
              <a:buClr>
                <a:schemeClr val="dk1"/>
              </a:buClr>
              <a:buSzPts val="3000"/>
              <a:buFont typeface="Times New Roman"/>
              <a:buChar char="-"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конкурс на написання есе «Війна за свій шлях» (дитячий погляд), в якому Миколюк Евеліна зайняла II-місце;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79414" algn="just">
              <a:lnSpc>
                <a:spcPct val="115000"/>
              </a:lnSpc>
              <a:buClr>
                <a:schemeClr val="dk1"/>
              </a:buClr>
              <a:buSzPts val="3000"/>
              <a:buFont typeface="Times New Roman"/>
              <a:buChar char="-"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обласний учнівський конкурс «Юні знавці Біблії», де Рой Вікторія  здобула диплом другого ступеня;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79414" algn="just">
              <a:buClr>
                <a:schemeClr val="dk1"/>
              </a:buClr>
              <a:buSzPts val="3000"/>
              <a:buFont typeface="Times New Roman"/>
              <a:buChar char="-"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Обласний заочний конкурс робіт юних фотоаматорів «Моя Україно!», де діти зайняли такі місця: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Єлісеєнко Марія I-місце          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Рига Вікторія II- місце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Свідерська Маргарита II-місце       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Терещук Андрій III-місце      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Петрова Анна III-місце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algn="just">
              <a:spcBef>
                <a:spcPts val="800"/>
              </a:spcBef>
              <a:spcAft>
                <a:spcPts val="800"/>
              </a:spcAft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Власенко Дар’я  III-місце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4" name="Google Shape;79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500" y="822794"/>
            <a:ext cx="4500261" cy="599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25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61"/>
          <p:cNvGrpSpPr/>
          <p:nvPr/>
        </p:nvGrpSpPr>
        <p:grpSpPr>
          <a:xfrm>
            <a:off x="0" y="8"/>
            <a:ext cx="5289550" cy="6855883"/>
            <a:chOff x="0" y="11"/>
            <a:chExt cx="7934325" cy="10283825"/>
          </a:xfrm>
        </p:grpSpPr>
        <p:sp>
          <p:nvSpPr>
            <p:cNvPr id="652" name="Google Shape;652;p61"/>
            <p:cNvSpPr/>
            <p:nvPr/>
          </p:nvSpPr>
          <p:spPr>
            <a:xfrm>
              <a:off x="0" y="11"/>
              <a:ext cx="7934325" cy="10283825"/>
            </a:xfrm>
            <a:custGeom>
              <a:avLst/>
              <a:gdLst/>
              <a:ahLst/>
              <a:cxnLst/>
              <a:rect l="l" t="t" r="r" b="b"/>
              <a:pathLst>
                <a:path w="7934325" h="10283825" extrusionOk="0">
                  <a:moveTo>
                    <a:pt x="0" y="0"/>
                  </a:moveTo>
                  <a:lnTo>
                    <a:pt x="7934324" y="0"/>
                  </a:lnTo>
                  <a:lnTo>
                    <a:pt x="7934324" y="10283820"/>
                  </a:lnTo>
                  <a:lnTo>
                    <a:pt x="0" y="10283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2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3" name="Google Shape;653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8850" y="2438221"/>
              <a:ext cx="3267074" cy="23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2310" y="3358479"/>
              <a:ext cx="200025" cy="200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6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2310" y="4711029"/>
              <a:ext cx="200025" cy="200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2310" y="6739853"/>
              <a:ext cx="200025" cy="2000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7" name="Google Shape;657;p61"/>
          <p:cNvSpPr txBox="1"/>
          <p:nvPr/>
        </p:nvSpPr>
        <p:spPr>
          <a:xfrm>
            <a:off x="9836197" y="4212508"/>
            <a:ext cx="2254200" cy="2221844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txBody>
          <a:bodyPr spcFirstLastPara="1" wrap="square" lIns="0" tIns="3383" rIns="0" bIns="0" anchor="t" anchorCtr="0">
            <a:spAutoFit/>
          </a:bodyPr>
          <a:lstStyle/>
          <a:p>
            <a:pPr>
              <a:buClr>
                <a:srgbClr val="000000"/>
              </a:buClr>
              <a:buSzPts val="4650"/>
            </a:pP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2319" marR="128700">
              <a:lnSpc>
                <a:spcPct val="115500"/>
              </a:lnSpc>
              <a:buClr>
                <a:srgbClr val="000000"/>
              </a:buClr>
              <a:buSzPts val="3650"/>
            </a:pPr>
            <a:r>
              <a:rPr lang="uk-UA" sz="2433" b="1">
                <a:solidFill>
                  <a:schemeClr val="dk1"/>
                </a:solidFill>
              </a:rPr>
              <a:t>        </a:t>
            </a:r>
            <a:r>
              <a:rPr lang="uk-UA" sz="24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2433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ефективне</a:t>
            </a:r>
            <a:endParaRPr sz="24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2319">
              <a:spcBef>
                <a:spcPts val="450"/>
              </a:spcBef>
              <a:buClr>
                <a:srgbClr val="000000"/>
              </a:buClr>
              <a:buSzPts val="3650"/>
            </a:pPr>
            <a:r>
              <a:rPr lang="uk-UA" sz="24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24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1"/>
          <p:cNvSpPr/>
          <p:nvPr/>
        </p:nvSpPr>
        <p:spPr>
          <a:xfrm>
            <a:off x="10144300" y="4569344"/>
            <a:ext cx="551180" cy="535517"/>
          </a:xfrm>
          <a:custGeom>
            <a:avLst/>
            <a:gdLst/>
            <a:ahLst/>
            <a:cxnLst/>
            <a:rect l="l" t="t" r="r" b="b"/>
            <a:pathLst>
              <a:path w="826770" h="803275" extrusionOk="0">
                <a:moveTo>
                  <a:pt x="634238" y="588962"/>
                </a:moveTo>
                <a:lnTo>
                  <a:pt x="403834" y="500024"/>
                </a:lnTo>
                <a:lnTo>
                  <a:pt x="324383" y="472465"/>
                </a:lnTo>
                <a:lnTo>
                  <a:pt x="278231" y="464667"/>
                </a:lnTo>
                <a:lnTo>
                  <a:pt x="266433" y="465162"/>
                </a:lnTo>
                <a:lnTo>
                  <a:pt x="45618" y="537210"/>
                </a:lnTo>
                <a:lnTo>
                  <a:pt x="9817" y="570217"/>
                </a:lnTo>
                <a:lnTo>
                  <a:pt x="0" y="601243"/>
                </a:lnTo>
                <a:lnTo>
                  <a:pt x="63" y="749160"/>
                </a:lnTo>
                <a:lnTo>
                  <a:pt x="16281" y="787654"/>
                </a:lnTo>
                <a:lnTo>
                  <a:pt x="55448" y="803046"/>
                </a:lnTo>
                <a:lnTo>
                  <a:pt x="64071" y="802208"/>
                </a:lnTo>
                <a:lnTo>
                  <a:pt x="626579" y="606971"/>
                </a:lnTo>
                <a:lnTo>
                  <a:pt x="634238" y="595960"/>
                </a:lnTo>
                <a:lnTo>
                  <a:pt x="634238" y="588962"/>
                </a:lnTo>
                <a:close/>
              </a:path>
              <a:path w="826770" h="803275" extrusionOk="0">
                <a:moveTo>
                  <a:pt x="826363" y="356247"/>
                </a:moveTo>
                <a:lnTo>
                  <a:pt x="820280" y="317449"/>
                </a:lnTo>
                <a:lnTo>
                  <a:pt x="802601" y="282321"/>
                </a:lnTo>
                <a:lnTo>
                  <a:pt x="775004" y="254152"/>
                </a:lnTo>
                <a:lnTo>
                  <a:pt x="740079" y="235623"/>
                </a:lnTo>
                <a:lnTo>
                  <a:pt x="68275" y="1765"/>
                </a:lnTo>
                <a:lnTo>
                  <a:pt x="55422" y="0"/>
                </a:lnTo>
                <a:lnTo>
                  <a:pt x="51104" y="88"/>
                </a:lnTo>
                <a:lnTo>
                  <a:pt x="16217" y="15455"/>
                </a:lnTo>
                <a:lnTo>
                  <a:pt x="12" y="201968"/>
                </a:lnTo>
                <a:lnTo>
                  <a:pt x="1231" y="210019"/>
                </a:lnTo>
                <a:lnTo>
                  <a:pt x="19469" y="246468"/>
                </a:lnTo>
                <a:lnTo>
                  <a:pt x="434987" y="401599"/>
                </a:lnTo>
                <a:lnTo>
                  <a:pt x="754062" y="511835"/>
                </a:lnTo>
                <a:lnTo>
                  <a:pt x="758139" y="513245"/>
                </a:lnTo>
                <a:lnTo>
                  <a:pt x="762317" y="514172"/>
                </a:lnTo>
                <a:lnTo>
                  <a:pt x="770902" y="515023"/>
                </a:lnTo>
                <a:lnTo>
                  <a:pt x="775182" y="514946"/>
                </a:lnTo>
                <a:lnTo>
                  <a:pt x="815644" y="493395"/>
                </a:lnTo>
                <a:lnTo>
                  <a:pt x="826312" y="465874"/>
                </a:lnTo>
                <a:lnTo>
                  <a:pt x="826363" y="356247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1"/>
          <p:cNvSpPr txBox="1"/>
          <p:nvPr/>
        </p:nvSpPr>
        <p:spPr>
          <a:xfrm>
            <a:off x="1020037" y="2048656"/>
            <a:ext cx="2827020" cy="357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8467">
              <a:buClr>
                <a:srgbClr val="000000"/>
              </a:buClr>
              <a:buSzPts val="4450"/>
            </a:pPr>
            <a:r>
              <a:rPr lang="uk-UA" sz="2967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ЯКІСНА ОСВІТА</a:t>
            </a:r>
            <a:endParaRPr sz="296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3"/>
              </a:spcBef>
              <a:buClr>
                <a:srgbClr val="000000"/>
              </a:buClr>
              <a:buSzPts val="4550"/>
            </a:pPr>
            <a:endParaRPr sz="30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marR="252319">
              <a:lnSpc>
                <a:spcPct val="119775"/>
              </a:lnSpc>
              <a:buClr>
                <a:srgbClr val="000000"/>
              </a:buClr>
              <a:buSzPts val="4450"/>
            </a:pPr>
            <a:r>
              <a:rPr lang="uk-UA" sz="2967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ІННОВАЦІЙНА  ШКОЛА</a:t>
            </a:r>
            <a:endParaRPr sz="296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marR="346727">
              <a:lnSpc>
                <a:spcPct val="119550"/>
              </a:lnSpc>
              <a:spcBef>
                <a:spcPts val="3507"/>
              </a:spcBef>
              <a:buClr>
                <a:srgbClr val="000000"/>
              </a:buClr>
              <a:buSzPts val="4450"/>
            </a:pPr>
            <a:r>
              <a:rPr lang="uk-UA" sz="2967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ФОРМАЦІЙНА  ПРОГРАМА</a:t>
            </a:r>
            <a:endParaRPr sz="296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0" name="Google Shape;660;p61"/>
          <p:cNvSpPr txBox="1">
            <a:spLocks noGrp="1"/>
          </p:cNvSpPr>
          <p:nvPr>
            <p:ph type="title"/>
          </p:nvPr>
        </p:nvSpPr>
        <p:spPr>
          <a:xfrm>
            <a:off x="1305756" y="158260"/>
            <a:ext cx="2755477" cy="15074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233" rIns="0" bIns="0" rtlCol="0" anchor="t" anchorCtr="0">
            <a:spAutoFit/>
          </a:bodyPr>
          <a:lstStyle/>
          <a:p>
            <a:pPr marL="49109" marR="3387" indent="-41065">
              <a:lnSpc>
                <a:spcPct val="109921"/>
              </a:lnSpc>
              <a:spcBef>
                <a:spcPts val="0"/>
              </a:spcBef>
              <a:buSzPts val="1400"/>
            </a:pPr>
            <a:r>
              <a:rPr lang="uk-UA" sz="423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КЛЮЧОВІ  ПРОЄКТИ</a:t>
            </a:r>
            <a:endParaRPr sz="4234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61" descr="Зображення, що містить текст, особа, кімната&#10;&#10;Автоматично згенерований опис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5067" y="570550"/>
            <a:ext cx="4382767" cy="23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3347" y="570550"/>
            <a:ext cx="2119887" cy="310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5725" y="3317034"/>
            <a:ext cx="4141443" cy="310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06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2"/>
          <p:cNvSpPr txBox="1">
            <a:spLocks noGrp="1"/>
          </p:cNvSpPr>
          <p:nvPr>
            <p:ph type="title"/>
          </p:nvPr>
        </p:nvSpPr>
        <p:spPr>
          <a:xfrm>
            <a:off x="2575669" y="384292"/>
            <a:ext cx="4372610" cy="9525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67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uk-UA" sz="3067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ІННОВАЦІЙНА ШКОЛА</a:t>
            </a:r>
            <a:endParaRPr sz="3067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9" name="Google Shape;669;p62"/>
          <p:cNvSpPr txBox="1"/>
          <p:nvPr/>
        </p:nvSpPr>
        <p:spPr>
          <a:xfrm>
            <a:off x="1248096" y="2054896"/>
            <a:ext cx="5700183" cy="428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Інтерактивна дошка -26 шт.</a:t>
            </a:r>
            <a:endParaRPr sz="2667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467" marR="3387">
              <a:lnSpc>
                <a:spcPct val="194800"/>
              </a:lnSpc>
              <a:spcBef>
                <a:spcPts val="480"/>
              </a:spcBef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Інтерактивна панель- 2 шт.</a:t>
            </a:r>
            <a:endParaRPr sz="2667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467" marR="111342">
              <a:lnSpc>
                <a:spcPct val="243249"/>
              </a:lnSpc>
              <a:spcBef>
                <a:spcPts val="117"/>
              </a:spcBef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Ноутбуки- 73 шт.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marR="111342">
              <a:lnSpc>
                <a:spcPct val="243249"/>
              </a:lnSpc>
              <a:spcBef>
                <a:spcPts val="117"/>
              </a:spcBef>
              <a:buClr>
                <a:srgbClr val="000000"/>
              </a:buClr>
              <a:buSzPts val="3950"/>
            </a:pPr>
            <a:r>
              <a:rPr lang="uk-UA" sz="2633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Інтерактивна підлога- 1 шт.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marR="111342">
              <a:lnSpc>
                <a:spcPct val="243249"/>
              </a:lnSpc>
              <a:spcBef>
                <a:spcPts val="117"/>
              </a:spcBef>
              <a:buClr>
                <a:srgbClr val="000000"/>
              </a:buClr>
              <a:buSzPts val="3950"/>
            </a:pPr>
            <a:r>
              <a:rPr lang="uk-UA" sz="2633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Комп’ютери-44 шт.</a:t>
            </a:r>
            <a:endParaRPr sz="2633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70" name="Google Shape;67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417" y="2194071"/>
            <a:ext cx="266699" cy="2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417" y="3015040"/>
            <a:ext cx="266699" cy="2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417" y="3730481"/>
            <a:ext cx="266699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2"/>
          <p:cNvSpPr txBox="1"/>
          <p:nvPr/>
        </p:nvSpPr>
        <p:spPr>
          <a:xfrm>
            <a:off x="702501" y="133406"/>
            <a:ext cx="1386840" cy="119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marR="3387">
              <a:lnSpc>
                <a:spcPct val="115999"/>
              </a:lnSpc>
              <a:buClr>
                <a:srgbClr val="000000"/>
              </a:buClr>
              <a:buSzPts val="2500"/>
            </a:pPr>
            <a:r>
              <a:rPr lang="uk-UA" sz="16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 твориться  </a:t>
            </a:r>
            <a:r>
              <a:rPr lang="uk-UA" sz="1667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ıнновацıйне  </a:t>
            </a:r>
            <a:r>
              <a:rPr lang="uk-UA" sz="16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16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2"/>
          <p:cNvSpPr/>
          <p:nvPr/>
        </p:nvSpPr>
        <p:spPr>
          <a:xfrm>
            <a:off x="128811" y="144831"/>
            <a:ext cx="379307" cy="368723"/>
          </a:xfrm>
          <a:custGeom>
            <a:avLst/>
            <a:gdLst/>
            <a:ahLst/>
            <a:cxnLst/>
            <a:rect l="l" t="t" r="r" b="b"/>
            <a:pathLst>
              <a:path w="568960" h="553085" extrusionOk="0">
                <a:moveTo>
                  <a:pt x="436499" y="405345"/>
                </a:moveTo>
                <a:lnTo>
                  <a:pt x="277926" y="344131"/>
                </a:lnTo>
                <a:lnTo>
                  <a:pt x="223253" y="325158"/>
                </a:lnTo>
                <a:lnTo>
                  <a:pt x="191477" y="319633"/>
                </a:lnTo>
                <a:lnTo>
                  <a:pt x="175590" y="321017"/>
                </a:lnTo>
                <a:lnTo>
                  <a:pt x="31394" y="369722"/>
                </a:lnTo>
                <a:lnTo>
                  <a:pt x="4254" y="397446"/>
                </a:lnTo>
                <a:lnTo>
                  <a:pt x="0" y="413791"/>
                </a:lnTo>
                <a:lnTo>
                  <a:pt x="38" y="515594"/>
                </a:lnTo>
                <a:lnTo>
                  <a:pt x="20878" y="548868"/>
                </a:lnTo>
                <a:lnTo>
                  <a:pt x="38150" y="552678"/>
                </a:lnTo>
                <a:lnTo>
                  <a:pt x="44094" y="552094"/>
                </a:lnTo>
                <a:lnTo>
                  <a:pt x="431228" y="417728"/>
                </a:lnTo>
                <a:lnTo>
                  <a:pt x="436499" y="410159"/>
                </a:lnTo>
                <a:lnTo>
                  <a:pt x="436499" y="405345"/>
                </a:lnTo>
                <a:close/>
              </a:path>
              <a:path w="568960" h="553085" extrusionOk="0">
                <a:moveTo>
                  <a:pt x="568718" y="245173"/>
                </a:moveTo>
                <a:lnTo>
                  <a:pt x="559396" y="205917"/>
                </a:lnTo>
                <a:lnTo>
                  <a:pt x="533374" y="174917"/>
                </a:lnTo>
                <a:lnTo>
                  <a:pt x="46977" y="1206"/>
                </a:lnTo>
                <a:lnTo>
                  <a:pt x="38138" y="0"/>
                </a:lnTo>
                <a:lnTo>
                  <a:pt x="35166" y="50"/>
                </a:lnTo>
                <a:lnTo>
                  <a:pt x="2832" y="22809"/>
                </a:lnTo>
                <a:lnTo>
                  <a:pt x="0" y="139001"/>
                </a:lnTo>
                <a:lnTo>
                  <a:pt x="838" y="144538"/>
                </a:lnTo>
                <a:lnTo>
                  <a:pt x="26492" y="180441"/>
                </a:lnTo>
                <a:lnTo>
                  <a:pt x="299364" y="276390"/>
                </a:lnTo>
                <a:lnTo>
                  <a:pt x="518960" y="352259"/>
                </a:lnTo>
                <a:lnTo>
                  <a:pt x="530555" y="354444"/>
                </a:lnTo>
                <a:lnTo>
                  <a:pt x="533501" y="354393"/>
                </a:lnTo>
                <a:lnTo>
                  <a:pt x="565797" y="331952"/>
                </a:lnTo>
                <a:lnTo>
                  <a:pt x="568718" y="245173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501" y="4820159"/>
            <a:ext cx="266699" cy="2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885" y="5909837"/>
            <a:ext cx="266699" cy="2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2" descr="Зображення, що містить текст, стіл, підлога, у приміщенні&#10;&#10;Автоматично згенерований опис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7943" y="329192"/>
            <a:ext cx="3381829" cy="253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2" descr="Зображення, що містить підлога, у приміщенні, стіна, кімната&#10;&#10;Автоматично згенерований опис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57029" y="4561795"/>
            <a:ext cx="3937000" cy="221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2" descr="Зображення, що містить підлога, у приміщенні, стіна, кімната&#10;&#10;Автоматично згенерований опис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2674" y="244460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6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/>
          <p:nvPr/>
        </p:nvSpPr>
        <p:spPr>
          <a:xfrm>
            <a:off x="1248317" y="0"/>
            <a:ext cx="4794250" cy="685800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3"/>
          <p:cNvSpPr txBox="1"/>
          <p:nvPr/>
        </p:nvSpPr>
        <p:spPr>
          <a:xfrm>
            <a:off x="1958669" y="700565"/>
            <a:ext cx="3373600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ПРОЄКТ 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«Якісна освіта"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6" name="Google Shape;686;p63"/>
          <p:cNvSpPr/>
          <p:nvPr/>
        </p:nvSpPr>
        <p:spPr>
          <a:xfrm>
            <a:off x="3972254" y="3466156"/>
            <a:ext cx="16427730" cy="13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3"/>
          <p:cNvSpPr txBox="1"/>
          <p:nvPr/>
        </p:nvSpPr>
        <p:spPr>
          <a:xfrm>
            <a:off x="6437375" y="109272"/>
            <a:ext cx="5271400" cy="367226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uk-UA" sz="2933" b="1" i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-</a:t>
            </a:r>
            <a:endParaRPr sz="2933" b="1" i="1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algn="ctr">
              <a:buClr>
                <a:srgbClr val="000000"/>
              </a:buClr>
              <a:buSzPts val="4400"/>
            </a:pPr>
            <a:endParaRPr sz="2933" b="1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algn="ctr">
              <a:buClr>
                <a:srgbClr val="000000"/>
              </a:buClr>
              <a:buSzPts val="4400"/>
            </a:pPr>
            <a:r>
              <a:rPr lang="uk-UA" sz="2933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Танасійчук Дмитро зайняв ІІІ місце учнівської 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4400"/>
            </a:pPr>
            <a:r>
              <a:rPr lang="uk-UA" sz="2933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олімпіади з основ безпеки життєдіяльності</a:t>
            </a:r>
            <a:endParaRPr sz="2933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4400"/>
            </a:pPr>
            <a:br>
              <a:rPr lang="uk-UA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Google Shape;68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51" y="1689350"/>
            <a:ext cx="3747795" cy="49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100" y="3782867"/>
            <a:ext cx="4296267" cy="2905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12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4"/>
          <p:cNvSpPr txBox="1">
            <a:spLocks noGrp="1"/>
          </p:cNvSpPr>
          <p:nvPr>
            <p:ph type="title"/>
          </p:nvPr>
        </p:nvSpPr>
        <p:spPr>
          <a:xfrm>
            <a:off x="4998720" y="71229"/>
            <a:ext cx="6621509" cy="25502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7883" rIns="0" bIns="0" rtlCol="0" anchor="t" anchorCtr="0">
            <a:spAutoFit/>
          </a:bodyPr>
          <a:lstStyle/>
          <a:p>
            <a:pPr marL="8467" marR="3387" algn="ctr">
              <a:lnSpc>
                <a:spcPct val="110000"/>
              </a:lnSpc>
              <a:spcBef>
                <a:spcPts val="0"/>
              </a:spcBef>
              <a:buSzPts val="1400"/>
            </a:pPr>
            <a:r>
              <a:rPr lang="uk-UA" sz="4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УНІКАЛЬНА  ФОРМАЦІЙНА  ПРОГРАМА</a:t>
            </a:r>
            <a:endParaRPr sz="4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4"/>
          <p:cNvSpPr txBox="1"/>
          <p:nvPr/>
        </p:nvSpPr>
        <p:spPr>
          <a:xfrm>
            <a:off x="1113981" y="482601"/>
            <a:ext cx="1757257" cy="2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33" rIns="0" bIns="0" anchor="t" anchorCtr="0">
            <a:spAutoFit/>
          </a:bodyPr>
          <a:lstStyle/>
          <a:p>
            <a:pPr marL="8467">
              <a:buClr>
                <a:srgbClr val="000000"/>
              </a:buClr>
              <a:buSzPts val="2750"/>
            </a:pPr>
            <a:r>
              <a:rPr lang="uk-UA" sz="18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 твориться</a:t>
            </a:r>
            <a:endParaRPr sz="18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4"/>
          <p:cNvSpPr txBox="1"/>
          <p:nvPr/>
        </p:nvSpPr>
        <p:spPr>
          <a:xfrm>
            <a:off x="1113981" y="797669"/>
            <a:ext cx="1791970" cy="66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t" anchorCtr="0">
            <a:spAutoFit/>
          </a:bodyPr>
          <a:lstStyle/>
          <a:p>
            <a:pPr marL="8467" marR="3387">
              <a:lnSpc>
                <a:spcPct val="115900"/>
              </a:lnSpc>
              <a:buClr>
                <a:srgbClr val="000000"/>
              </a:buClr>
              <a:buSzPts val="2750"/>
            </a:pPr>
            <a:r>
              <a:rPr lang="uk-UA" sz="1833" b="1">
                <a:solidFill>
                  <a:srgbClr val="FFB923"/>
                </a:solidFill>
                <a:latin typeface="Arial"/>
                <a:ea typeface="Arial"/>
                <a:cs typeface="Arial"/>
                <a:sym typeface="Arial"/>
              </a:rPr>
              <a:t>вıдповıдальне  </a:t>
            </a:r>
            <a:r>
              <a:rPr lang="uk-UA" sz="18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майбутнє</a:t>
            </a:r>
            <a:endParaRPr sz="18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4"/>
          <p:cNvSpPr/>
          <p:nvPr/>
        </p:nvSpPr>
        <p:spPr>
          <a:xfrm>
            <a:off x="406400" y="482600"/>
            <a:ext cx="448310" cy="435610"/>
          </a:xfrm>
          <a:custGeom>
            <a:avLst/>
            <a:gdLst/>
            <a:ahLst/>
            <a:cxnLst/>
            <a:rect l="l" t="t" r="r" b="b"/>
            <a:pathLst>
              <a:path w="672465" h="653415" extrusionOk="0">
                <a:moveTo>
                  <a:pt x="515759" y="478942"/>
                </a:moveTo>
                <a:lnTo>
                  <a:pt x="328396" y="406615"/>
                </a:lnTo>
                <a:lnTo>
                  <a:pt x="263779" y="384213"/>
                </a:lnTo>
                <a:lnTo>
                  <a:pt x="226250" y="377863"/>
                </a:lnTo>
                <a:lnTo>
                  <a:pt x="216662" y="378269"/>
                </a:lnTo>
                <a:lnTo>
                  <a:pt x="37084" y="436854"/>
                </a:lnTo>
                <a:lnTo>
                  <a:pt x="7975" y="463689"/>
                </a:lnTo>
                <a:lnTo>
                  <a:pt x="0" y="488924"/>
                </a:lnTo>
                <a:lnTo>
                  <a:pt x="50" y="609206"/>
                </a:lnTo>
                <a:lnTo>
                  <a:pt x="50" y="612698"/>
                </a:lnTo>
                <a:lnTo>
                  <a:pt x="21590" y="646874"/>
                </a:lnTo>
                <a:lnTo>
                  <a:pt x="45085" y="653034"/>
                </a:lnTo>
                <a:lnTo>
                  <a:pt x="52095" y="652348"/>
                </a:lnTo>
                <a:lnTo>
                  <a:pt x="509524" y="493585"/>
                </a:lnTo>
                <a:lnTo>
                  <a:pt x="515759" y="484632"/>
                </a:lnTo>
                <a:lnTo>
                  <a:pt x="515759" y="478942"/>
                </a:lnTo>
                <a:close/>
              </a:path>
              <a:path w="672465" h="653415" extrusionOk="0">
                <a:moveTo>
                  <a:pt x="671995" y="289699"/>
                </a:moveTo>
                <a:lnTo>
                  <a:pt x="664286" y="250596"/>
                </a:lnTo>
                <a:lnTo>
                  <a:pt x="642340" y="217271"/>
                </a:lnTo>
                <a:lnTo>
                  <a:pt x="609371" y="194551"/>
                </a:lnTo>
                <a:lnTo>
                  <a:pt x="55511" y="1435"/>
                </a:lnTo>
                <a:lnTo>
                  <a:pt x="45059" y="0"/>
                </a:lnTo>
                <a:lnTo>
                  <a:pt x="41554" y="63"/>
                </a:lnTo>
                <a:lnTo>
                  <a:pt x="6591" y="20726"/>
                </a:lnTo>
                <a:lnTo>
                  <a:pt x="0" y="164236"/>
                </a:lnTo>
                <a:lnTo>
                  <a:pt x="990" y="170789"/>
                </a:lnTo>
                <a:lnTo>
                  <a:pt x="20485" y="205168"/>
                </a:lnTo>
                <a:lnTo>
                  <a:pt x="353720" y="326580"/>
                </a:lnTo>
                <a:lnTo>
                  <a:pt x="613194" y="416217"/>
                </a:lnTo>
                <a:lnTo>
                  <a:pt x="616508" y="417372"/>
                </a:lnTo>
                <a:lnTo>
                  <a:pt x="619912" y="418122"/>
                </a:lnTo>
                <a:lnTo>
                  <a:pt x="626884" y="418807"/>
                </a:lnTo>
                <a:lnTo>
                  <a:pt x="630377" y="418744"/>
                </a:lnTo>
                <a:lnTo>
                  <a:pt x="665251" y="398386"/>
                </a:lnTo>
                <a:lnTo>
                  <a:pt x="671957" y="378853"/>
                </a:lnTo>
                <a:lnTo>
                  <a:pt x="671995" y="289699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17" y="1658284"/>
            <a:ext cx="3735100" cy="4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309" y="2621319"/>
            <a:ext cx="6048331" cy="4033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6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5"/>
          <p:cNvSpPr/>
          <p:nvPr/>
        </p:nvSpPr>
        <p:spPr>
          <a:xfrm>
            <a:off x="0" y="0"/>
            <a:ext cx="4794250" cy="685800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65"/>
          <p:cNvSpPr/>
          <p:nvPr/>
        </p:nvSpPr>
        <p:spPr>
          <a:xfrm>
            <a:off x="3599037" y="3466156"/>
            <a:ext cx="16427800" cy="1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5"/>
          <p:cNvSpPr txBox="1"/>
          <p:nvPr/>
        </p:nvSpPr>
        <p:spPr>
          <a:xfrm>
            <a:off x="5068947" y="447867"/>
            <a:ext cx="6924000" cy="1415554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uk-UA" sz="2933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Дацюк Андрій нагороджений за розвиток дитячого волонтерського руху України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355" y="0"/>
            <a:ext cx="31675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5"/>
          <p:cNvPicPr preferRelativeResize="0"/>
          <p:nvPr/>
        </p:nvPicPr>
        <p:blipFill rotWithShape="1">
          <a:blip r:embed="rId4">
            <a:alphaModFix/>
          </a:blip>
          <a:srcRect t="13098" b="30541"/>
          <a:stretch/>
        </p:blipFill>
        <p:spPr>
          <a:xfrm>
            <a:off x="8649838" y="2509615"/>
            <a:ext cx="3343113" cy="407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5"/>
          <p:cNvPicPr preferRelativeResize="0"/>
          <p:nvPr/>
        </p:nvPicPr>
        <p:blipFill rotWithShape="1">
          <a:blip r:embed="rId5">
            <a:alphaModFix/>
          </a:blip>
          <a:srcRect t="10406" b="16360"/>
          <a:stretch/>
        </p:blipFill>
        <p:spPr>
          <a:xfrm>
            <a:off x="5250226" y="2509617"/>
            <a:ext cx="2943617" cy="407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4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6"/>
          <p:cNvSpPr/>
          <p:nvPr/>
        </p:nvSpPr>
        <p:spPr>
          <a:xfrm>
            <a:off x="0" y="94750"/>
            <a:ext cx="4794250" cy="675513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6"/>
          <p:cNvSpPr txBox="1"/>
          <p:nvPr/>
        </p:nvSpPr>
        <p:spPr>
          <a:xfrm>
            <a:off x="912527" y="613933"/>
            <a:ext cx="3373543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ФОРМАЦІЙНА ПРОГРАМА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6" name="Google Shape;716;p66"/>
          <p:cNvSpPr txBox="1"/>
          <p:nvPr/>
        </p:nvSpPr>
        <p:spPr>
          <a:xfrm>
            <a:off x="5065917" y="1443217"/>
            <a:ext cx="6981800" cy="497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296348" algn="just">
              <a:lnSpc>
                <a:spcPct val="115000"/>
              </a:lnSpc>
              <a:spcBef>
                <a:spcPts val="800"/>
              </a:spcBef>
              <a:buSzPts val="3400"/>
              <a:buChar char="-"/>
            </a:pPr>
            <a:r>
              <a:rPr lang="uk-UA" sz="2267"/>
              <a:t>Всеукраїнський літературно-музичний фестиваль вшанування воїнів України «Розстріляна молодість»;</a:t>
            </a:r>
            <a:endParaRPr sz="2267"/>
          </a:p>
          <a:p>
            <a:pPr marL="304815" indent="-296348" algn="just">
              <a:lnSpc>
                <a:spcPct val="115000"/>
              </a:lnSpc>
              <a:buSzPts val="3400"/>
              <a:buChar char="-"/>
            </a:pPr>
            <a:r>
              <a:rPr lang="uk-UA" sz="2267"/>
              <a:t>Обласний конкурс юних відеоаматорів «Ми – діти України»;</a:t>
            </a:r>
            <a:endParaRPr sz="2267"/>
          </a:p>
          <a:p>
            <a:pPr marL="304815" indent="-296348" algn="just">
              <a:lnSpc>
                <a:spcPct val="115000"/>
              </a:lnSpc>
              <a:buSzPts val="3400"/>
              <a:buChar char="-"/>
            </a:pPr>
            <a:r>
              <a:rPr lang="uk-UA" sz="2267"/>
              <a:t>Щорічний конкурс дитячого малюнку «Охорона праці очима дітей»;</a:t>
            </a:r>
            <a:endParaRPr sz="2267"/>
          </a:p>
          <a:p>
            <a:pPr marL="304815" indent="-296348" algn="just">
              <a:lnSpc>
                <a:spcPct val="115000"/>
              </a:lnSpc>
              <a:buSzPts val="3400"/>
              <a:buChar char="-"/>
            </a:pPr>
            <a:r>
              <a:rPr lang="uk-UA" sz="2267"/>
              <a:t>VI  Відкритий конкурс читців «Квітка Прометея»;</a:t>
            </a:r>
            <a:endParaRPr sz="2267"/>
          </a:p>
          <a:p>
            <a:pPr marL="304815" indent="-296348" algn="just">
              <a:lnSpc>
                <a:spcPct val="115000"/>
              </a:lnSpc>
              <a:buSzPts val="3400"/>
              <a:buChar char="-"/>
            </a:pPr>
            <a:r>
              <a:rPr lang="uk-UA" sz="2267"/>
              <a:t>Міський військово-патріотичний фестиваль серед здобувачів освіти громади «За честь! За славу! За народ!»;</a:t>
            </a:r>
            <a:endParaRPr sz="2267"/>
          </a:p>
          <a:p>
            <a:pPr marL="304815" indent="-296348" algn="just">
              <a:lnSpc>
                <a:spcPct val="115000"/>
              </a:lnSpc>
              <a:buSzPts val="3400"/>
              <a:buChar char="-"/>
            </a:pPr>
            <a:r>
              <a:rPr lang="uk-UA" sz="2267"/>
              <a:t>Всеукраїнський конкурс дитячої творчості «Творімо добро заради миру»;</a:t>
            </a:r>
            <a:endParaRPr sz="2267"/>
          </a:p>
        </p:txBody>
      </p:sp>
      <p:sp>
        <p:nvSpPr>
          <p:cNvPr id="717" name="Google Shape;717;p66"/>
          <p:cNvSpPr txBox="1"/>
          <p:nvPr/>
        </p:nvSpPr>
        <p:spPr>
          <a:xfrm>
            <a:off x="5532217" y="222700"/>
            <a:ext cx="4062400" cy="101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3267">
                <a:solidFill>
                  <a:schemeClr val="dk1"/>
                </a:solidFill>
                <a:highlight>
                  <a:srgbClr val="00C2CB"/>
                </a:highlight>
                <a:latin typeface="Arial Black"/>
                <a:ea typeface="Arial Black"/>
                <a:cs typeface="Arial Black"/>
                <a:sym typeface="Arial Black"/>
              </a:rPr>
              <a:t>УЧАСТЬ У КОНКУРСАХ</a:t>
            </a:r>
            <a:endParaRPr sz="3267">
              <a:solidFill>
                <a:schemeClr val="dk1"/>
              </a:solidFill>
              <a:highlight>
                <a:srgbClr val="00C2CB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18" name="Google Shape;71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75" y="1443216"/>
            <a:ext cx="3918896" cy="522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0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7"/>
          <p:cNvSpPr/>
          <p:nvPr/>
        </p:nvSpPr>
        <p:spPr>
          <a:xfrm>
            <a:off x="0" y="94750"/>
            <a:ext cx="4794250" cy="675513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67"/>
          <p:cNvSpPr txBox="1"/>
          <p:nvPr/>
        </p:nvSpPr>
        <p:spPr>
          <a:xfrm>
            <a:off x="912527" y="613933"/>
            <a:ext cx="3373600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ФОРМАЦІЙНА ПРОГРАМА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5" name="Google Shape;725;p67"/>
          <p:cNvSpPr txBox="1"/>
          <p:nvPr/>
        </p:nvSpPr>
        <p:spPr>
          <a:xfrm>
            <a:off x="5208750" y="770100"/>
            <a:ext cx="4062400" cy="101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3267">
                <a:solidFill>
                  <a:schemeClr val="dk1"/>
                </a:solidFill>
                <a:highlight>
                  <a:srgbClr val="00C2CB"/>
                </a:highlight>
                <a:latin typeface="Arial Black"/>
                <a:ea typeface="Arial Black"/>
                <a:cs typeface="Arial Black"/>
                <a:sym typeface="Arial Black"/>
              </a:rPr>
              <a:t>УЧАСТЬ У КОНКУРСАХ</a:t>
            </a:r>
            <a:endParaRPr sz="3267">
              <a:solidFill>
                <a:schemeClr val="dk1"/>
              </a:solidFill>
              <a:highlight>
                <a:srgbClr val="00C2CB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26" name="Google Shape;72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02" y="1632201"/>
            <a:ext cx="3556250" cy="47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3582" y="-363183"/>
            <a:ext cx="2783633" cy="278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759" y="2562617"/>
            <a:ext cx="3556251" cy="355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7533" y="2307617"/>
            <a:ext cx="3049684" cy="406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59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8"/>
          <p:cNvSpPr/>
          <p:nvPr/>
        </p:nvSpPr>
        <p:spPr>
          <a:xfrm>
            <a:off x="0" y="94750"/>
            <a:ext cx="4794250" cy="6755130"/>
          </a:xfrm>
          <a:custGeom>
            <a:avLst/>
            <a:gdLst/>
            <a:ahLst/>
            <a:cxnLst/>
            <a:rect l="l" t="t" r="r" b="b"/>
            <a:pathLst>
              <a:path w="7191375" h="10287000" extrusionOk="0">
                <a:moveTo>
                  <a:pt x="71913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191374" y="0"/>
                </a:lnTo>
                <a:lnTo>
                  <a:pt x="7191374" y="10286999"/>
                </a:lnTo>
                <a:close/>
              </a:path>
            </a:pathLst>
          </a:custGeom>
          <a:solidFill>
            <a:srgbClr val="00C2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68"/>
          <p:cNvSpPr txBox="1"/>
          <p:nvPr/>
        </p:nvSpPr>
        <p:spPr>
          <a:xfrm>
            <a:off x="912527" y="613933"/>
            <a:ext cx="3373600" cy="8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2667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ФОРМАЦІЙНА ПРОГРАМА</a:t>
            </a:r>
            <a:endParaRPr sz="2667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6" name="Google Shape;736;p68"/>
          <p:cNvSpPr txBox="1"/>
          <p:nvPr/>
        </p:nvSpPr>
        <p:spPr>
          <a:xfrm>
            <a:off x="5065917" y="1443217"/>
            <a:ext cx="7308600" cy="53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296348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Міський етап літературний фестиваль-конкурсу «Слово Нації»;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Міський екологічний конкурс серед здобувачів освіти громади «Екологічні проблеми Хмельниччини в умовах російсько-української війни»;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Етнофестиваль «Великодній кошик»;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Міжнародного фестивалю-конкурсу молодих виконавців естрадної пісні «Вернісаж. ЕнергоФест»;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Noosphere Space Art Challenge;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Відкритий міський конкурс живопису імені Григорія Синиці;</a:t>
            </a:r>
            <a:endParaRPr sz="22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4815" indent="-296348" algn="just">
              <a:lnSpc>
                <a:spcPct val="115000"/>
              </a:lnSpc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uk-UA" sz="22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Всеукраїнський учнівський літературно-мистецький конкурс «Стежинами Каменяра»;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68"/>
          <p:cNvSpPr txBox="1"/>
          <p:nvPr/>
        </p:nvSpPr>
        <p:spPr>
          <a:xfrm>
            <a:off x="5532217" y="222700"/>
            <a:ext cx="4062400" cy="101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4000"/>
            </a:pPr>
            <a:r>
              <a:rPr lang="uk-UA" sz="3267">
                <a:solidFill>
                  <a:schemeClr val="dk1"/>
                </a:solidFill>
                <a:highlight>
                  <a:srgbClr val="00C2CB"/>
                </a:highlight>
                <a:latin typeface="Arial Black"/>
                <a:ea typeface="Arial Black"/>
                <a:cs typeface="Arial Black"/>
                <a:sym typeface="Arial Black"/>
              </a:rPr>
              <a:t>УЧАСТЬ У КОНКУРСАХ</a:t>
            </a:r>
            <a:endParaRPr sz="3267">
              <a:solidFill>
                <a:schemeClr val="dk1"/>
              </a:solidFill>
              <a:highlight>
                <a:srgbClr val="00C2CB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38" name="Google Shape;73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74" y="1609225"/>
            <a:ext cx="3669900" cy="4893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810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516</Words>
  <Application>Microsoft Office PowerPoint</Application>
  <PresentationFormat>Широкий екран</PresentationFormat>
  <Paragraphs>80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Lucida Sans</vt:lpstr>
      <vt:lpstr>Tahoma</vt:lpstr>
      <vt:lpstr>Times New Roman</vt:lpstr>
      <vt:lpstr>Тема Office</vt:lpstr>
      <vt:lpstr>Презентація PowerPoint</vt:lpstr>
      <vt:lpstr>КЛЮЧОВІ  ПРОЄКТИ</vt:lpstr>
      <vt:lpstr>ІННОВАЦІЙНА ШКОЛА</vt:lpstr>
      <vt:lpstr>Презентація PowerPoint</vt:lpstr>
      <vt:lpstr>УНІКАЛЬНА  ФОРМАЦІЙНА  ПРОГРАМА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Викладач</cp:lastModifiedBy>
  <cp:revision>3</cp:revision>
  <dcterms:created xsi:type="dcterms:W3CDTF">2024-09-09T19:47:32Z</dcterms:created>
  <dcterms:modified xsi:type="dcterms:W3CDTF">2024-09-10T06:56:00Z</dcterms:modified>
</cp:coreProperties>
</file>