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58" d="100"/>
          <a:sy n="58" d="100"/>
        </p:scale>
        <p:origin x="78" y="13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087F09-011F-43AD-8D68-D1B90796F661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05372C-F7E7-4B52-B5E0-959A5F354E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991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3" name="Google Shape;4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72377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828931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208b2f931c_0_27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3" name="Google Shape;153;g2208b2f931c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67533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2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3" name="Google Shape;163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631055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208b2f931c_0_40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3" name="Google Shape;173;g2208b2f931c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119023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68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3" name="Google Shape;183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060273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69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3" name="Google Shape;193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022037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70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3" name="Google Shape;203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837349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71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3" name="Google Shape;213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207036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3" name="Google Shape;22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858949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0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4" name="Google Shape;24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21662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9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2" name="Google Shape;5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833885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76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0" name="Google Shape;260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188461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77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1" name="Google Shape;271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961463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20910b9962_1_38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3" name="Google Shape;283;g220910b9962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103973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20910b9962_1_49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6" name="Google Shape;296;g220910b9962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624774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20910b9962_1_0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8" name="Google Shape;308;g220910b9962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032665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1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2" name="Google Shape;32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875960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0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3" name="Google Shape;333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446049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220910b9962_1_106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45" name="Google Shape;345;g220910b9962_1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099803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4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9" name="Google Shape;35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1589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3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70" name="Google Shape;37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42101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2" name="Google Shape;6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695062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7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2" name="Google Shape;38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89686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220910b9962_1_90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96" name="Google Shape;396;g220910b9962_1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99433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2208b2f931c_0_73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08" name="Google Shape;408;g2208b2f931c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103400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75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18" name="Google Shape;418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216657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8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29" name="Google Shape;429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945281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220910b9962_1_66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41" name="Google Shape;441;g220910b9962_1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470830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220910b9962_1_139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51" name="Google Shape;451;g220910b9962_1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198609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78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60" name="Google Shape;460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948233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79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69" name="Google Shape;469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84290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9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80" name="Google Shape;480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57714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4" name="Google Shape;7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247171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83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94" name="Google Shape;494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861322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84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04" name="Google Shape;504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3219895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17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14" name="Google Shape;51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188254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18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28" name="Google Shape;52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5680141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22091c61cba_0_0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44" name="Google Shape;544;g22091c61cb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4845063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278157803ac_7_6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57" name="Google Shape;557;g278157803ac_7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8789804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86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70" name="Google Shape;570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9554966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87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78" name="Google Shape;578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1188837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88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87" name="Google Shape;587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8681461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89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96" name="Google Shape;596;p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11993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2" name="Google Shape;9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4173354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90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05" name="Google Shape;605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6830087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92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13" name="Google Shape;613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833626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220910b9962_1_152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22" name="Google Shape;622;g220910b9962_1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926927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220910b9962_1_160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31" name="Google Shape;631;g220910b9962_1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135022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9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0" name="Google Shape;10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90890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2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1" name="Google Shape;11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48495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5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3" name="Google Shape;123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653195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3" name="Google Shape;13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86555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4D4F5-A416-4E90-8498-0F3A91B04C72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8AAC5-67BC-4113-A9DD-D9CA849BC8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542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4D4F5-A416-4E90-8498-0F3A91B04C72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8AAC5-67BC-4113-A9DD-D9CA849BC8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069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4D4F5-A416-4E90-8498-0F3A91B04C72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8AAC5-67BC-4113-A9DD-D9CA849BC8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3951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778241" y="6377940"/>
            <a:ext cx="280416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49085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4D4F5-A416-4E90-8498-0F3A91B04C72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8AAC5-67BC-4113-A9DD-D9CA849BC8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146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4D4F5-A416-4E90-8498-0F3A91B04C72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8AAC5-67BC-4113-A9DD-D9CA849BC8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131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4D4F5-A416-4E90-8498-0F3A91B04C72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8AAC5-67BC-4113-A9DD-D9CA849BC8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002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4D4F5-A416-4E90-8498-0F3A91B04C72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8AAC5-67BC-4113-A9DD-D9CA849BC8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736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4D4F5-A416-4E90-8498-0F3A91B04C72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8AAC5-67BC-4113-A9DD-D9CA849BC8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340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4D4F5-A416-4E90-8498-0F3A91B04C72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8AAC5-67BC-4113-A9DD-D9CA849BC8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3035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4D4F5-A416-4E90-8498-0F3A91B04C72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8AAC5-67BC-4113-A9DD-D9CA849BC8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368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4D4F5-A416-4E90-8498-0F3A91B04C72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8AAC5-67BC-4113-A9DD-D9CA849BC8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476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4D4F5-A416-4E90-8498-0F3A91B04C72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8AAC5-67BC-4113-A9DD-D9CA849BC8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6760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31.pn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57.jpg"/><Relationship Id="rId7" Type="http://schemas.openxmlformats.org/officeDocument/2006/relationships/image" Target="../media/image6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6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9.jpg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g"/><Relationship Id="rId3" Type="http://schemas.openxmlformats.org/officeDocument/2006/relationships/image" Target="../media/image74.png"/><Relationship Id="rId7" Type="http://schemas.openxmlformats.org/officeDocument/2006/relationships/image" Target="../media/image92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g"/><Relationship Id="rId5" Type="http://schemas.openxmlformats.org/officeDocument/2006/relationships/image" Target="../media/image47.jpg"/><Relationship Id="rId4" Type="http://schemas.openxmlformats.org/officeDocument/2006/relationships/image" Target="../media/image90.jpg"/><Relationship Id="rId9" Type="http://schemas.openxmlformats.org/officeDocument/2006/relationships/image" Target="../media/image9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7.jpg"/><Relationship Id="rId4" Type="http://schemas.openxmlformats.org/officeDocument/2006/relationships/image" Target="../media/image96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0.jpg"/><Relationship Id="rId4" Type="http://schemas.openxmlformats.org/officeDocument/2006/relationships/image" Target="../media/image99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g"/><Relationship Id="rId3" Type="http://schemas.openxmlformats.org/officeDocument/2006/relationships/image" Target="../media/image22.png"/><Relationship Id="rId7" Type="http://schemas.openxmlformats.org/officeDocument/2006/relationships/image" Target="../media/image107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6.jpg"/><Relationship Id="rId5" Type="http://schemas.openxmlformats.org/officeDocument/2006/relationships/image" Target="../media/image105.jpg"/><Relationship Id="rId4" Type="http://schemas.openxmlformats.org/officeDocument/2006/relationships/image" Target="../media/image23.png"/><Relationship Id="rId9" Type="http://schemas.openxmlformats.org/officeDocument/2006/relationships/image" Target="../media/image109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g"/><Relationship Id="rId3" Type="http://schemas.openxmlformats.org/officeDocument/2006/relationships/image" Target="../media/image101.png"/><Relationship Id="rId7" Type="http://schemas.openxmlformats.org/officeDocument/2006/relationships/image" Target="../media/image110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4.jpg"/><Relationship Id="rId5" Type="http://schemas.openxmlformats.org/officeDocument/2006/relationships/image" Target="../media/image113.jpg"/><Relationship Id="rId4" Type="http://schemas.openxmlformats.org/officeDocument/2006/relationships/image" Target="../media/image112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C7ECF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9953863" y="536703"/>
            <a:ext cx="1626023" cy="125749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8033" rIns="0" bIns="0" rtlCol="0" anchor="t" anchorCtr="0">
            <a:spAutoFit/>
          </a:bodyPr>
          <a:lstStyle/>
          <a:p>
            <a:pPr marL="8467" marR="3387">
              <a:lnSpc>
                <a:spcPct val="116100"/>
              </a:lnSpc>
              <a:spcBef>
                <a:spcPts val="0"/>
              </a:spcBef>
              <a:buSzPts val="1400"/>
            </a:pPr>
            <a:r>
              <a:rPr lang="uk-UA" sz="2333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тут  </a:t>
            </a:r>
            <a:r>
              <a:rPr lang="uk-UA" sz="2333" b="1">
                <a:solidFill>
                  <a:srgbClr val="FFFD46"/>
                </a:solidFill>
                <a:latin typeface="Arial"/>
                <a:ea typeface="Arial"/>
                <a:cs typeface="Arial"/>
                <a:sym typeface="Arial"/>
              </a:rPr>
              <a:t>твориться  </a:t>
            </a:r>
            <a:r>
              <a:rPr lang="uk-UA" sz="2333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майбутнє</a:t>
            </a:r>
            <a:endParaRPr sz="2333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7"/>
          <p:cNvSpPr/>
          <p:nvPr/>
        </p:nvSpPr>
        <p:spPr>
          <a:xfrm>
            <a:off x="9244263" y="560967"/>
            <a:ext cx="467783" cy="454660"/>
          </a:xfrm>
          <a:custGeom>
            <a:avLst/>
            <a:gdLst/>
            <a:ahLst/>
            <a:cxnLst/>
            <a:rect l="l" t="t" r="r" b="b"/>
            <a:pathLst>
              <a:path w="701675" h="681990" extrusionOk="0">
                <a:moveTo>
                  <a:pt x="538403" y="499973"/>
                </a:moveTo>
                <a:lnTo>
                  <a:pt x="342811" y="424472"/>
                </a:lnTo>
                <a:lnTo>
                  <a:pt x="275374" y="401078"/>
                </a:lnTo>
                <a:lnTo>
                  <a:pt x="236181" y="394462"/>
                </a:lnTo>
                <a:lnTo>
                  <a:pt x="226174" y="394881"/>
                </a:lnTo>
                <a:lnTo>
                  <a:pt x="38722" y="456044"/>
                </a:lnTo>
                <a:lnTo>
                  <a:pt x="8331" y="484060"/>
                </a:lnTo>
                <a:lnTo>
                  <a:pt x="0" y="510400"/>
                </a:lnTo>
                <a:lnTo>
                  <a:pt x="50" y="635965"/>
                </a:lnTo>
                <a:lnTo>
                  <a:pt x="16535" y="671068"/>
                </a:lnTo>
                <a:lnTo>
                  <a:pt x="47066" y="681710"/>
                </a:lnTo>
                <a:lnTo>
                  <a:pt x="54381" y="680999"/>
                </a:lnTo>
                <a:lnTo>
                  <a:pt x="531901" y="515264"/>
                </a:lnTo>
                <a:lnTo>
                  <a:pt x="538403" y="505917"/>
                </a:lnTo>
                <a:lnTo>
                  <a:pt x="538403" y="499973"/>
                </a:lnTo>
                <a:close/>
              </a:path>
              <a:path w="701675" h="681990" extrusionOk="0">
                <a:moveTo>
                  <a:pt x="701497" y="302425"/>
                </a:moveTo>
                <a:lnTo>
                  <a:pt x="693458" y="261594"/>
                </a:lnTo>
                <a:lnTo>
                  <a:pt x="670547" y="226809"/>
                </a:lnTo>
                <a:lnTo>
                  <a:pt x="636130" y="203098"/>
                </a:lnTo>
                <a:lnTo>
                  <a:pt x="57950" y="1498"/>
                </a:lnTo>
                <a:lnTo>
                  <a:pt x="47040" y="0"/>
                </a:lnTo>
                <a:lnTo>
                  <a:pt x="43383" y="76"/>
                </a:lnTo>
                <a:lnTo>
                  <a:pt x="8928" y="18643"/>
                </a:lnTo>
                <a:lnTo>
                  <a:pt x="0" y="171450"/>
                </a:lnTo>
                <a:lnTo>
                  <a:pt x="1041" y="178282"/>
                </a:lnTo>
                <a:lnTo>
                  <a:pt x="21386" y="214185"/>
                </a:lnTo>
                <a:lnTo>
                  <a:pt x="369252" y="340918"/>
                </a:lnTo>
                <a:lnTo>
                  <a:pt x="640118" y="434505"/>
                </a:lnTo>
                <a:lnTo>
                  <a:pt x="654418" y="437210"/>
                </a:lnTo>
                <a:lnTo>
                  <a:pt x="658063" y="437134"/>
                </a:lnTo>
                <a:lnTo>
                  <a:pt x="692404" y="418846"/>
                </a:lnTo>
                <a:lnTo>
                  <a:pt x="701497" y="302425"/>
                </a:lnTo>
                <a:close/>
              </a:path>
            </a:pathLst>
          </a:custGeom>
          <a:solidFill>
            <a:srgbClr val="FFFD4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7"/>
          <p:cNvSpPr txBox="1"/>
          <p:nvPr/>
        </p:nvSpPr>
        <p:spPr>
          <a:xfrm>
            <a:off x="5909251" y="2025416"/>
            <a:ext cx="5887800" cy="2778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7883" rIns="0" bIns="0" anchor="t" anchorCtr="0">
            <a:spAutoFit/>
          </a:bodyPr>
          <a:lstStyle/>
          <a:p>
            <a:pPr marL="8044" marR="3387" indent="-423" algn="ctr">
              <a:lnSpc>
                <a:spcPct val="107241"/>
              </a:lnSpc>
              <a:buClr>
                <a:srgbClr val="000000"/>
              </a:buClr>
              <a:buSzPts val="4100"/>
            </a:pPr>
            <a:r>
              <a:rPr lang="uk-UA" sz="2733" b="1">
                <a:solidFill>
                  <a:srgbClr val="152036"/>
                </a:solidFill>
                <a:latin typeface="Comfortaa"/>
                <a:ea typeface="Comfortaa"/>
                <a:cs typeface="Comfortaa"/>
                <a:sym typeface="Comfortaa"/>
              </a:rPr>
              <a:t>Підсумки роботи  </a:t>
            </a:r>
            <a:endParaRPr sz="2733" b="1">
              <a:solidFill>
                <a:srgbClr val="15203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8044" marR="3387" indent="-423" algn="ctr">
              <a:lnSpc>
                <a:spcPct val="107241"/>
              </a:lnSpc>
              <a:buClr>
                <a:srgbClr val="000000"/>
              </a:buClr>
              <a:buSzPts val="4100"/>
            </a:pPr>
            <a:r>
              <a:rPr lang="uk-UA" sz="2733" b="1">
                <a:solidFill>
                  <a:srgbClr val="152036"/>
                </a:solidFill>
                <a:latin typeface="Comfortaa"/>
                <a:ea typeface="Comfortaa"/>
                <a:cs typeface="Comfortaa"/>
                <a:sym typeface="Comfortaa"/>
              </a:rPr>
              <a:t>комунального закладу  загальної середньої  освıти «Початкова  школа № 1  Хмельницької мıської  ради»</a:t>
            </a:r>
            <a:endParaRPr sz="2733" b="1">
              <a:solidFill>
                <a:srgbClr val="15203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8044" marR="3387" indent="-423" algn="ctr">
              <a:lnSpc>
                <a:spcPct val="107241"/>
              </a:lnSpc>
              <a:buClr>
                <a:srgbClr val="000000"/>
              </a:buClr>
              <a:buSzPts val="4100"/>
            </a:pPr>
            <a:r>
              <a:rPr lang="uk-UA" sz="2733" b="1">
                <a:solidFill>
                  <a:srgbClr val="152036"/>
                </a:solidFill>
                <a:latin typeface="Comfortaa"/>
                <a:ea typeface="Comfortaa"/>
                <a:cs typeface="Comfortaa"/>
                <a:sym typeface="Comfortaa"/>
              </a:rPr>
              <a:t>у 2023/2024 навчальному році</a:t>
            </a:r>
            <a:endParaRPr sz="2733" b="1">
              <a:solidFill>
                <a:srgbClr val="15203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9" name="Google Shape;49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850" y="1150934"/>
            <a:ext cx="5430850" cy="4073133"/>
          </a:xfrm>
          <a:prstGeom prst="rect">
            <a:avLst/>
          </a:prstGeom>
          <a:noFill/>
          <a:ln w="1143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800063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62633" y="9"/>
            <a:ext cx="329366" cy="6857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3118" y="6211148"/>
            <a:ext cx="3464514" cy="646853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6"/>
          <p:cNvSpPr txBox="1"/>
          <p:nvPr/>
        </p:nvSpPr>
        <p:spPr>
          <a:xfrm>
            <a:off x="10155882" y="56577"/>
            <a:ext cx="1576917" cy="928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467" rIns="0" bIns="0" anchor="t" anchorCtr="0">
            <a:spAutoFit/>
          </a:bodyPr>
          <a:lstStyle/>
          <a:p>
            <a:pPr marL="8467" marR="3387">
              <a:lnSpc>
                <a:spcPct val="115199"/>
              </a:lnSpc>
              <a:buClr>
                <a:srgbClr val="000000"/>
              </a:buClr>
              <a:buSzPts val="2600"/>
            </a:pPr>
            <a:r>
              <a:rPr lang="uk-UA" sz="1733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тут  твориться  майбутнє</a:t>
            </a:r>
            <a:endParaRPr sz="173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6"/>
          <p:cNvSpPr/>
          <p:nvPr/>
        </p:nvSpPr>
        <p:spPr>
          <a:xfrm>
            <a:off x="9563109" y="68097"/>
            <a:ext cx="391583" cy="380577"/>
          </a:xfrm>
          <a:custGeom>
            <a:avLst/>
            <a:gdLst/>
            <a:ahLst/>
            <a:cxnLst/>
            <a:rect l="l" t="t" r="r" b="b"/>
            <a:pathLst>
              <a:path w="587375" h="570865" extrusionOk="0">
                <a:moveTo>
                  <a:pt x="450811" y="418642"/>
                </a:moveTo>
                <a:lnTo>
                  <a:pt x="287045" y="355422"/>
                </a:lnTo>
                <a:lnTo>
                  <a:pt x="230568" y="335826"/>
                </a:lnTo>
                <a:lnTo>
                  <a:pt x="197764" y="330123"/>
                </a:lnTo>
                <a:lnTo>
                  <a:pt x="181356" y="331546"/>
                </a:lnTo>
                <a:lnTo>
                  <a:pt x="32423" y="381850"/>
                </a:lnTo>
                <a:lnTo>
                  <a:pt x="4394" y="410489"/>
                </a:lnTo>
                <a:lnTo>
                  <a:pt x="0" y="427367"/>
                </a:lnTo>
                <a:lnTo>
                  <a:pt x="50" y="532498"/>
                </a:lnTo>
                <a:lnTo>
                  <a:pt x="50" y="535546"/>
                </a:lnTo>
                <a:lnTo>
                  <a:pt x="27292" y="569112"/>
                </a:lnTo>
                <a:lnTo>
                  <a:pt x="39408" y="570801"/>
                </a:lnTo>
                <a:lnTo>
                  <a:pt x="45542" y="570204"/>
                </a:lnTo>
                <a:lnTo>
                  <a:pt x="445363" y="431431"/>
                </a:lnTo>
                <a:lnTo>
                  <a:pt x="450811" y="423608"/>
                </a:lnTo>
                <a:lnTo>
                  <a:pt x="450811" y="418642"/>
                </a:lnTo>
                <a:close/>
              </a:path>
              <a:path w="587375" h="570865" extrusionOk="0">
                <a:moveTo>
                  <a:pt x="587375" y="253225"/>
                </a:moveTo>
                <a:lnTo>
                  <a:pt x="577735" y="212674"/>
                </a:lnTo>
                <a:lnTo>
                  <a:pt x="550862" y="180657"/>
                </a:lnTo>
                <a:lnTo>
                  <a:pt x="48526" y="1257"/>
                </a:lnTo>
                <a:lnTo>
                  <a:pt x="39395" y="0"/>
                </a:lnTo>
                <a:lnTo>
                  <a:pt x="36334" y="63"/>
                </a:lnTo>
                <a:lnTo>
                  <a:pt x="2933" y="23558"/>
                </a:lnTo>
                <a:lnTo>
                  <a:pt x="12" y="143560"/>
                </a:lnTo>
                <a:lnTo>
                  <a:pt x="876" y="149288"/>
                </a:lnTo>
                <a:lnTo>
                  <a:pt x="27368" y="186372"/>
                </a:lnTo>
                <a:lnTo>
                  <a:pt x="309181" y="285457"/>
                </a:lnTo>
                <a:lnTo>
                  <a:pt x="535978" y="363816"/>
                </a:lnTo>
                <a:lnTo>
                  <a:pt x="538873" y="364820"/>
                </a:lnTo>
                <a:lnTo>
                  <a:pt x="541845" y="365467"/>
                </a:lnTo>
                <a:lnTo>
                  <a:pt x="547954" y="366077"/>
                </a:lnTo>
                <a:lnTo>
                  <a:pt x="550989" y="366014"/>
                </a:lnTo>
                <a:lnTo>
                  <a:pt x="584339" y="342849"/>
                </a:lnTo>
                <a:lnTo>
                  <a:pt x="587336" y="331139"/>
                </a:lnTo>
                <a:lnTo>
                  <a:pt x="587375" y="253225"/>
                </a:lnTo>
                <a:close/>
              </a:path>
            </a:pathLst>
          </a:custGeom>
          <a:solidFill>
            <a:srgbClr val="FFDE5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16"/>
          <p:cNvSpPr txBox="1"/>
          <p:nvPr/>
        </p:nvSpPr>
        <p:spPr>
          <a:xfrm>
            <a:off x="854401" y="244692"/>
            <a:ext cx="10475000" cy="800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buClr>
                <a:srgbClr val="000000"/>
              </a:buClr>
              <a:buSzPts val="3600"/>
            </a:pPr>
            <a:r>
              <a:rPr lang="uk-UA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АНАЛІЗ МЕРЕЖІ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3600"/>
            </a:pPr>
            <a:r>
              <a:rPr lang="uk-UA" sz="2400"/>
              <a:t>Середня наповнюваність класів</a:t>
            </a:r>
            <a:endParaRPr sz="2400"/>
          </a:p>
        </p:txBody>
      </p:sp>
      <p:pic>
        <p:nvPicPr>
          <p:cNvPr id="150" name="Google Shape;15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87633" y="1138194"/>
            <a:ext cx="7869884" cy="52446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4000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62633" y="8"/>
            <a:ext cx="329366" cy="6857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18" y="118531"/>
            <a:ext cx="3464514" cy="646853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7"/>
          <p:cNvSpPr txBox="1"/>
          <p:nvPr/>
        </p:nvSpPr>
        <p:spPr>
          <a:xfrm>
            <a:off x="10155881" y="56577"/>
            <a:ext cx="1577000" cy="928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467" rIns="0" bIns="0" anchor="t" anchorCtr="0">
            <a:spAutoFit/>
          </a:bodyPr>
          <a:lstStyle/>
          <a:p>
            <a:pPr marL="8467" marR="3387">
              <a:lnSpc>
                <a:spcPct val="115199"/>
              </a:lnSpc>
              <a:buClr>
                <a:srgbClr val="000000"/>
              </a:buClr>
              <a:buSzPts val="2600"/>
            </a:pPr>
            <a:r>
              <a:rPr lang="uk-UA" sz="1733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тут  твориться  майбутнє</a:t>
            </a:r>
            <a:endParaRPr sz="173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7"/>
          <p:cNvSpPr/>
          <p:nvPr/>
        </p:nvSpPr>
        <p:spPr>
          <a:xfrm>
            <a:off x="9563109" y="68097"/>
            <a:ext cx="391583" cy="380577"/>
          </a:xfrm>
          <a:custGeom>
            <a:avLst/>
            <a:gdLst/>
            <a:ahLst/>
            <a:cxnLst/>
            <a:rect l="l" t="t" r="r" b="b"/>
            <a:pathLst>
              <a:path w="587375" h="570865" extrusionOk="0">
                <a:moveTo>
                  <a:pt x="450811" y="418642"/>
                </a:moveTo>
                <a:lnTo>
                  <a:pt x="287045" y="355422"/>
                </a:lnTo>
                <a:lnTo>
                  <a:pt x="230568" y="335826"/>
                </a:lnTo>
                <a:lnTo>
                  <a:pt x="197764" y="330123"/>
                </a:lnTo>
                <a:lnTo>
                  <a:pt x="181356" y="331546"/>
                </a:lnTo>
                <a:lnTo>
                  <a:pt x="32423" y="381850"/>
                </a:lnTo>
                <a:lnTo>
                  <a:pt x="4394" y="410489"/>
                </a:lnTo>
                <a:lnTo>
                  <a:pt x="0" y="427367"/>
                </a:lnTo>
                <a:lnTo>
                  <a:pt x="50" y="532498"/>
                </a:lnTo>
                <a:lnTo>
                  <a:pt x="50" y="535546"/>
                </a:lnTo>
                <a:lnTo>
                  <a:pt x="27292" y="569112"/>
                </a:lnTo>
                <a:lnTo>
                  <a:pt x="39408" y="570801"/>
                </a:lnTo>
                <a:lnTo>
                  <a:pt x="45542" y="570204"/>
                </a:lnTo>
                <a:lnTo>
                  <a:pt x="445363" y="431431"/>
                </a:lnTo>
                <a:lnTo>
                  <a:pt x="450811" y="423608"/>
                </a:lnTo>
                <a:lnTo>
                  <a:pt x="450811" y="418642"/>
                </a:lnTo>
                <a:close/>
              </a:path>
              <a:path w="587375" h="570865" extrusionOk="0">
                <a:moveTo>
                  <a:pt x="587375" y="253225"/>
                </a:moveTo>
                <a:lnTo>
                  <a:pt x="577735" y="212674"/>
                </a:lnTo>
                <a:lnTo>
                  <a:pt x="550862" y="180657"/>
                </a:lnTo>
                <a:lnTo>
                  <a:pt x="48526" y="1257"/>
                </a:lnTo>
                <a:lnTo>
                  <a:pt x="39395" y="0"/>
                </a:lnTo>
                <a:lnTo>
                  <a:pt x="36334" y="63"/>
                </a:lnTo>
                <a:lnTo>
                  <a:pt x="2933" y="23558"/>
                </a:lnTo>
                <a:lnTo>
                  <a:pt x="12" y="143560"/>
                </a:lnTo>
                <a:lnTo>
                  <a:pt x="876" y="149288"/>
                </a:lnTo>
                <a:lnTo>
                  <a:pt x="27368" y="186372"/>
                </a:lnTo>
                <a:lnTo>
                  <a:pt x="309181" y="285457"/>
                </a:lnTo>
                <a:lnTo>
                  <a:pt x="535978" y="363816"/>
                </a:lnTo>
                <a:lnTo>
                  <a:pt x="538873" y="364820"/>
                </a:lnTo>
                <a:lnTo>
                  <a:pt x="541845" y="365467"/>
                </a:lnTo>
                <a:lnTo>
                  <a:pt x="547954" y="366077"/>
                </a:lnTo>
                <a:lnTo>
                  <a:pt x="550989" y="366014"/>
                </a:lnTo>
                <a:lnTo>
                  <a:pt x="584339" y="342849"/>
                </a:lnTo>
                <a:lnTo>
                  <a:pt x="587336" y="331139"/>
                </a:lnTo>
                <a:lnTo>
                  <a:pt x="587375" y="253225"/>
                </a:lnTo>
                <a:close/>
              </a:path>
            </a:pathLst>
          </a:custGeom>
          <a:solidFill>
            <a:srgbClr val="FFDE5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17"/>
          <p:cNvSpPr txBox="1"/>
          <p:nvPr/>
        </p:nvSpPr>
        <p:spPr>
          <a:xfrm>
            <a:off x="3230880" y="179003"/>
            <a:ext cx="6332200" cy="911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467" rIns="0" bIns="0" anchor="t" anchorCtr="0">
            <a:spAutoFit/>
          </a:bodyPr>
          <a:lstStyle/>
          <a:p>
            <a:pPr marL="8467" algn="ctr">
              <a:buClr>
                <a:srgbClr val="000000"/>
              </a:buClr>
              <a:buSzPts val="3200"/>
            </a:pPr>
            <a:r>
              <a:rPr lang="uk-UA" sz="2933" b="1">
                <a:solidFill>
                  <a:srgbClr val="0070C0"/>
                </a:solidFill>
                <a:latin typeface="Tahoma"/>
                <a:ea typeface="Tahoma"/>
                <a:cs typeface="Tahoma"/>
                <a:sym typeface="Tahoma"/>
              </a:rPr>
              <a:t>Фінансово-господарська діяльність</a:t>
            </a:r>
            <a:endParaRPr sz="2933" b="1">
              <a:solidFill>
                <a:srgbClr val="0070C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60" name="Google Shape;160;p17"/>
          <p:cNvSpPr txBox="1"/>
          <p:nvPr/>
        </p:nvSpPr>
        <p:spPr>
          <a:xfrm>
            <a:off x="558800" y="1201267"/>
            <a:ext cx="11074400" cy="4924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buClr>
                <a:srgbClr val="000000"/>
              </a:buClr>
              <a:buSzPts val="4800"/>
            </a:pPr>
            <a:endParaRPr sz="3200" b="1" u="sng"/>
          </a:p>
          <a:p>
            <a:pPr algn="ctr">
              <a:buClr>
                <a:srgbClr val="000000"/>
              </a:buClr>
              <a:buSzPts val="4800"/>
            </a:pPr>
            <a:r>
              <a:rPr lang="uk-UA" sz="3467" b="1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Кошторисні призначення </a:t>
            </a:r>
            <a:r>
              <a:rPr lang="uk-UA" sz="3467" b="1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на 202</a:t>
            </a:r>
            <a:r>
              <a:rPr lang="uk-UA" sz="3467" b="1" u="sng">
                <a:solidFill>
                  <a:srgbClr val="FF0000"/>
                </a:solidFill>
              </a:rPr>
              <a:t>3</a:t>
            </a:r>
            <a:r>
              <a:rPr lang="uk-UA" sz="3467" b="1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рік </a:t>
            </a:r>
            <a:endParaRPr sz="3467" b="1">
              <a:solidFill>
                <a:srgbClr val="000000"/>
              </a:solidFill>
            </a:endParaRPr>
          </a:p>
          <a:p>
            <a:pPr algn="ctr">
              <a:buClr>
                <a:srgbClr val="000000"/>
              </a:buClr>
              <a:buSzPts val="4800"/>
            </a:pPr>
            <a:r>
              <a:rPr lang="uk-UA" sz="3467" b="1">
                <a:solidFill>
                  <a:srgbClr val="FF0000"/>
                </a:solidFill>
              </a:rPr>
              <a:t>- </a:t>
            </a:r>
            <a:r>
              <a:rPr lang="uk-UA" sz="3467" b="1">
                <a:solidFill>
                  <a:srgbClr val="000000"/>
                </a:solidFill>
              </a:rPr>
              <a:t>за загальним фондом </a:t>
            </a:r>
            <a:r>
              <a:rPr lang="uk-UA" sz="3467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23 816 726 грн</a:t>
            </a:r>
            <a:r>
              <a:rPr lang="uk-UA" sz="3467" b="1">
                <a:solidFill>
                  <a:schemeClr val="accent5"/>
                </a:solidFill>
              </a:rPr>
              <a:t> </a:t>
            </a:r>
            <a:endParaRPr sz="3467" b="1">
              <a:solidFill>
                <a:srgbClr val="000000"/>
              </a:solidFill>
            </a:endParaRPr>
          </a:p>
          <a:p>
            <a:pPr algn="ctr">
              <a:buClr>
                <a:srgbClr val="000000"/>
              </a:buClr>
              <a:buSzPts val="4800"/>
            </a:pPr>
            <a:r>
              <a:rPr lang="uk-UA" sz="3467" b="1">
                <a:solidFill>
                  <a:schemeClr val="accent5"/>
                </a:solidFill>
              </a:rPr>
              <a:t>- </a:t>
            </a:r>
            <a:r>
              <a:rPr lang="uk-UA" sz="3467" b="1">
                <a:solidFill>
                  <a:schemeClr val="dk1"/>
                </a:solidFill>
              </a:rPr>
              <a:t>за  спеціальним фондом </a:t>
            </a:r>
            <a:r>
              <a:rPr lang="uk-UA" sz="3467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4 705 646 грн. </a:t>
            </a:r>
            <a:endParaRPr sz="3467" b="1">
              <a:solidFill>
                <a:srgbClr val="000000"/>
              </a:solidFill>
            </a:endParaRPr>
          </a:p>
          <a:p>
            <a:pPr algn="ctr">
              <a:buClr>
                <a:srgbClr val="000000"/>
              </a:buClr>
              <a:buSzPts val="4800"/>
            </a:pPr>
            <a:endParaRPr sz="3467" b="1"/>
          </a:p>
          <a:p>
            <a:pPr algn="ctr">
              <a:buClr>
                <a:schemeClr val="dk1"/>
              </a:buClr>
              <a:buSzPts val="4800"/>
            </a:pPr>
            <a:r>
              <a:rPr lang="uk-UA" sz="3467" b="1" u="sng">
                <a:solidFill>
                  <a:schemeClr val="dk1"/>
                </a:solidFill>
              </a:rPr>
              <a:t>Кошторисні призначення </a:t>
            </a:r>
            <a:r>
              <a:rPr lang="uk-UA" sz="3467" b="1" u="sng">
                <a:solidFill>
                  <a:srgbClr val="FF0000"/>
                </a:solidFill>
              </a:rPr>
              <a:t>на 2024 рік </a:t>
            </a:r>
            <a:endParaRPr sz="3467" b="1">
              <a:solidFill>
                <a:schemeClr val="dk1"/>
              </a:solidFill>
            </a:endParaRPr>
          </a:p>
          <a:p>
            <a:pPr algn="ctr">
              <a:buClr>
                <a:schemeClr val="dk1"/>
              </a:buClr>
              <a:buSzPts val="4800"/>
            </a:pPr>
            <a:r>
              <a:rPr lang="uk-UA" sz="3467" b="1">
                <a:solidFill>
                  <a:srgbClr val="FF0000"/>
                </a:solidFill>
              </a:rPr>
              <a:t>- </a:t>
            </a:r>
            <a:r>
              <a:rPr lang="uk-UA" sz="3467" b="1">
                <a:solidFill>
                  <a:schemeClr val="dk1"/>
                </a:solidFill>
              </a:rPr>
              <a:t>за загальним фондом </a:t>
            </a:r>
            <a:r>
              <a:rPr lang="uk-UA" sz="3467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28 331 810,00 грн</a:t>
            </a:r>
            <a:r>
              <a:rPr lang="uk-UA" sz="3467" b="1">
                <a:solidFill>
                  <a:schemeClr val="accent5"/>
                </a:solidFill>
              </a:rPr>
              <a:t> </a:t>
            </a:r>
            <a:endParaRPr sz="3467" b="1">
              <a:solidFill>
                <a:schemeClr val="dk1"/>
              </a:solidFill>
            </a:endParaRPr>
          </a:p>
          <a:p>
            <a:pPr algn="ctr">
              <a:buClr>
                <a:schemeClr val="dk1"/>
              </a:buClr>
              <a:buSzPts val="4800"/>
            </a:pPr>
            <a:r>
              <a:rPr lang="uk-UA" sz="3467" b="1">
                <a:solidFill>
                  <a:schemeClr val="accent5"/>
                </a:solidFill>
              </a:rPr>
              <a:t>- </a:t>
            </a:r>
            <a:r>
              <a:rPr lang="uk-UA" sz="3467" b="1">
                <a:solidFill>
                  <a:schemeClr val="dk1"/>
                </a:solidFill>
              </a:rPr>
              <a:t>за  спеціальним фондом </a:t>
            </a:r>
            <a:r>
              <a:rPr lang="uk-UA" sz="3467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6 772 150,00</a:t>
            </a:r>
            <a:endParaRPr sz="3467" b="1"/>
          </a:p>
          <a:p>
            <a:pPr algn="just">
              <a:buClr>
                <a:srgbClr val="000000"/>
              </a:buClr>
              <a:buSzPts val="4800"/>
            </a:pPr>
            <a:endParaRPr sz="3200" b="1" u="sng"/>
          </a:p>
          <a:p>
            <a:pPr algn="just">
              <a:buClr>
                <a:srgbClr val="000000"/>
              </a:buClr>
              <a:buSzPts val="4800"/>
            </a:pPr>
            <a:endParaRPr sz="9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0793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62633" y="9"/>
            <a:ext cx="329366" cy="6857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18" y="118531"/>
            <a:ext cx="3464514" cy="646853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8"/>
          <p:cNvSpPr txBox="1"/>
          <p:nvPr/>
        </p:nvSpPr>
        <p:spPr>
          <a:xfrm>
            <a:off x="10155882" y="56577"/>
            <a:ext cx="1576917" cy="928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467" rIns="0" bIns="0" anchor="t" anchorCtr="0">
            <a:spAutoFit/>
          </a:bodyPr>
          <a:lstStyle/>
          <a:p>
            <a:pPr marL="8467" marR="3387">
              <a:lnSpc>
                <a:spcPct val="115199"/>
              </a:lnSpc>
              <a:buClr>
                <a:srgbClr val="000000"/>
              </a:buClr>
              <a:buSzPts val="2600"/>
            </a:pPr>
            <a:r>
              <a:rPr lang="uk-UA" sz="1733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тут  твориться  майбутнє</a:t>
            </a:r>
            <a:endParaRPr sz="173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18"/>
          <p:cNvSpPr/>
          <p:nvPr/>
        </p:nvSpPr>
        <p:spPr>
          <a:xfrm>
            <a:off x="9563109" y="68097"/>
            <a:ext cx="391583" cy="380577"/>
          </a:xfrm>
          <a:custGeom>
            <a:avLst/>
            <a:gdLst/>
            <a:ahLst/>
            <a:cxnLst/>
            <a:rect l="l" t="t" r="r" b="b"/>
            <a:pathLst>
              <a:path w="587375" h="570865" extrusionOk="0">
                <a:moveTo>
                  <a:pt x="450811" y="418642"/>
                </a:moveTo>
                <a:lnTo>
                  <a:pt x="287045" y="355422"/>
                </a:lnTo>
                <a:lnTo>
                  <a:pt x="230568" y="335826"/>
                </a:lnTo>
                <a:lnTo>
                  <a:pt x="197764" y="330123"/>
                </a:lnTo>
                <a:lnTo>
                  <a:pt x="181356" y="331546"/>
                </a:lnTo>
                <a:lnTo>
                  <a:pt x="32423" y="381850"/>
                </a:lnTo>
                <a:lnTo>
                  <a:pt x="4394" y="410489"/>
                </a:lnTo>
                <a:lnTo>
                  <a:pt x="0" y="427367"/>
                </a:lnTo>
                <a:lnTo>
                  <a:pt x="50" y="532498"/>
                </a:lnTo>
                <a:lnTo>
                  <a:pt x="50" y="535546"/>
                </a:lnTo>
                <a:lnTo>
                  <a:pt x="27292" y="569112"/>
                </a:lnTo>
                <a:lnTo>
                  <a:pt x="39408" y="570801"/>
                </a:lnTo>
                <a:lnTo>
                  <a:pt x="45542" y="570204"/>
                </a:lnTo>
                <a:lnTo>
                  <a:pt x="445363" y="431431"/>
                </a:lnTo>
                <a:lnTo>
                  <a:pt x="450811" y="423608"/>
                </a:lnTo>
                <a:lnTo>
                  <a:pt x="450811" y="418642"/>
                </a:lnTo>
                <a:close/>
              </a:path>
              <a:path w="587375" h="570865" extrusionOk="0">
                <a:moveTo>
                  <a:pt x="587375" y="253225"/>
                </a:moveTo>
                <a:lnTo>
                  <a:pt x="577735" y="212674"/>
                </a:lnTo>
                <a:lnTo>
                  <a:pt x="550862" y="180657"/>
                </a:lnTo>
                <a:lnTo>
                  <a:pt x="48526" y="1257"/>
                </a:lnTo>
                <a:lnTo>
                  <a:pt x="39395" y="0"/>
                </a:lnTo>
                <a:lnTo>
                  <a:pt x="36334" y="63"/>
                </a:lnTo>
                <a:lnTo>
                  <a:pt x="2933" y="23558"/>
                </a:lnTo>
                <a:lnTo>
                  <a:pt x="12" y="143560"/>
                </a:lnTo>
                <a:lnTo>
                  <a:pt x="876" y="149288"/>
                </a:lnTo>
                <a:lnTo>
                  <a:pt x="27368" y="186372"/>
                </a:lnTo>
                <a:lnTo>
                  <a:pt x="309181" y="285457"/>
                </a:lnTo>
                <a:lnTo>
                  <a:pt x="535978" y="363816"/>
                </a:lnTo>
                <a:lnTo>
                  <a:pt x="538873" y="364820"/>
                </a:lnTo>
                <a:lnTo>
                  <a:pt x="541845" y="365467"/>
                </a:lnTo>
                <a:lnTo>
                  <a:pt x="547954" y="366077"/>
                </a:lnTo>
                <a:lnTo>
                  <a:pt x="550989" y="366014"/>
                </a:lnTo>
                <a:lnTo>
                  <a:pt x="584339" y="342849"/>
                </a:lnTo>
                <a:lnTo>
                  <a:pt x="587336" y="331139"/>
                </a:lnTo>
                <a:lnTo>
                  <a:pt x="587375" y="253225"/>
                </a:lnTo>
                <a:close/>
              </a:path>
            </a:pathLst>
          </a:custGeom>
          <a:solidFill>
            <a:srgbClr val="FFDE5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18"/>
          <p:cNvSpPr txBox="1"/>
          <p:nvPr/>
        </p:nvSpPr>
        <p:spPr>
          <a:xfrm>
            <a:off x="3230880" y="179003"/>
            <a:ext cx="6332229" cy="911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467" rIns="0" bIns="0" anchor="t" anchorCtr="0">
            <a:spAutoFit/>
          </a:bodyPr>
          <a:lstStyle/>
          <a:p>
            <a:pPr marL="8467" algn="ctr">
              <a:buClr>
                <a:srgbClr val="000000"/>
              </a:buClr>
              <a:buSzPts val="3200"/>
            </a:pPr>
            <a:r>
              <a:rPr lang="uk-UA" sz="2933" b="1">
                <a:solidFill>
                  <a:srgbClr val="0070C0"/>
                </a:solidFill>
                <a:latin typeface="Tahoma"/>
                <a:ea typeface="Tahoma"/>
                <a:cs typeface="Tahoma"/>
                <a:sym typeface="Tahoma"/>
              </a:rPr>
              <a:t>Фінансово-господарська діяльність</a:t>
            </a:r>
            <a:endParaRPr sz="2933" b="1">
              <a:solidFill>
                <a:srgbClr val="0070C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0" name="Google Shape;170;p18"/>
          <p:cNvSpPr txBox="1"/>
          <p:nvPr/>
        </p:nvSpPr>
        <p:spPr>
          <a:xfrm>
            <a:off x="558800" y="1201267"/>
            <a:ext cx="11074400" cy="6676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uk-UA" sz="2400" b="1">
                <a:solidFill>
                  <a:srgbClr val="FF0000"/>
                </a:solidFill>
              </a:rPr>
              <a:t>Надійшло в 2023р.</a:t>
            </a:r>
            <a:endParaRPr sz="2400" b="1">
              <a:solidFill>
                <a:srgbClr val="FF0000"/>
              </a:solidFill>
            </a:endParaRPr>
          </a:p>
          <a:p>
            <a:pPr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uk-UA" sz="2400" b="1">
                <a:solidFill>
                  <a:schemeClr val="dk1"/>
                </a:solidFill>
              </a:rPr>
              <a:t>Благодійної допомоги грошової </a:t>
            </a:r>
            <a:r>
              <a:rPr lang="uk-UA" sz="2400" b="1" i="1">
                <a:solidFill>
                  <a:schemeClr val="accent1"/>
                </a:solidFill>
              </a:rPr>
              <a:t>10 200,00</a:t>
            </a:r>
            <a:r>
              <a:rPr lang="uk-UA" sz="2400" b="1">
                <a:solidFill>
                  <a:schemeClr val="accent1"/>
                </a:solidFill>
              </a:rPr>
              <a:t> грн</a:t>
            </a:r>
            <a:endParaRPr sz="2400" b="1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uk-UA" sz="2400" b="1">
                <a:solidFill>
                  <a:schemeClr val="dk1"/>
                </a:solidFill>
              </a:rPr>
              <a:t>Негрошової  на суму </a:t>
            </a:r>
            <a:r>
              <a:rPr lang="uk-UA" sz="2400" b="1" i="1">
                <a:solidFill>
                  <a:schemeClr val="accent1"/>
                </a:solidFill>
              </a:rPr>
              <a:t>126 970,00</a:t>
            </a:r>
            <a:r>
              <a:rPr lang="uk-UA" sz="2400" b="1">
                <a:solidFill>
                  <a:schemeClr val="accent1"/>
                </a:solidFill>
              </a:rPr>
              <a:t> грн</a:t>
            </a:r>
            <a:endParaRPr sz="2400" b="1">
              <a:solidFill>
                <a:schemeClr val="accent1"/>
              </a:solidFill>
            </a:endParaRPr>
          </a:p>
          <a:p>
            <a:pPr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uk-UA" sz="2400" b="1">
                <a:solidFill>
                  <a:schemeClr val="dk1"/>
                </a:solidFill>
              </a:rPr>
              <a:t>Надходження від оренди </a:t>
            </a:r>
            <a:r>
              <a:rPr lang="uk-UA" sz="2400" b="1" i="1">
                <a:solidFill>
                  <a:schemeClr val="accent1"/>
                </a:solidFill>
              </a:rPr>
              <a:t>130 333,00</a:t>
            </a:r>
            <a:r>
              <a:rPr lang="uk-UA" sz="2400" b="1">
                <a:solidFill>
                  <a:schemeClr val="accent1"/>
                </a:solidFill>
              </a:rPr>
              <a:t> грн</a:t>
            </a:r>
            <a:endParaRPr sz="2400" b="1">
              <a:solidFill>
                <a:schemeClr val="accent1"/>
              </a:solidFill>
            </a:endParaRPr>
          </a:p>
          <a:p>
            <a:pPr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uk-UA" sz="2400" b="1">
                <a:solidFill>
                  <a:schemeClr val="dk1"/>
                </a:solidFill>
              </a:rPr>
              <a:t>Надходження від ДОП та гуртків </a:t>
            </a:r>
            <a:r>
              <a:rPr lang="uk-UA" sz="2400" b="1" i="1">
                <a:solidFill>
                  <a:schemeClr val="accent1"/>
                </a:solidFill>
              </a:rPr>
              <a:t>1 970 874,10</a:t>
            </a:r>
            <a:r>
              <a:rPr lang="uk-UA" sz="2400" b="1">
                <a:solidFill>
                  <a:schemeClr val="accent1"/>
                </a:solidFill>
              </a:rPr>
              <a:t> грн</a:t>
            </a:r>
            <a:endParaRPr sz="2400" b="1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uk-UA" sz="2400" b="1">
                <a:solidFill>
                  <a:schemeClr val="dk1"/>
                </a:solidFill>
              </a:rPr>
              <a:t>від харчування </a:t>
            </a:r>
            <a:r>
              <a:rPr lang="uk-UA" sz="2400" b="1" i="1">
                <a:solidFill>
                  <a:schemeClr val="accent1"/>
                </a:solidFill>
              </a:rPr>
              <a:t>2 437 400,52</a:t>
            </a:r>
            <a:r>
              <a:rPr lang="uk-UA" sz="2400" b="1">
                <a:solidFill>
                  <a:schemeClr val="accent1"/>
                </a:solidFill>
              </a:rPr>
              <a:t> грн</a:t>
            </a:r>
            <a:endParaRPr sz="2400" b="1">
              <a:solidFill>
                <a:schemeClr val="accent1"/>
              </a:solidFill>
            </a:endParaRPr>
          </a:p>
          <a:p>
            <a:pPr algn="ctr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uk-UA" sz="2400" b="1">
                <a:solidFill>
                  <a:srgbClr val="FF0000"/>
                </a:solidFill>
              </a:rPr>
              <a:t>Надходження на 01.08.2024 року</a:t>
            </a:r>
            <a:r>
              <a:rPr lang="uk-UA" sz="2400" b="1">
                <a:solidFill>
                  <a:schemeClr val="dk1"/>
                </a:solidFill>
              </a:rPr>
              <a:t> </a:t>
            </a:r>
            <a:endParaRPr sz="2400" b="1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uk-UA" sz="2400" b="1">
                <a:solidFill>
                  <a:schemeClr val="dk1"/>
                </a:solidFill>
              </a:rPr>
              <a:t>Благодійні грошові- </a:t>
            </a:r>
            <a:r>
              <a:rPr lang="uk-UA" sz="2400" b="1" i="1">
                <a:solidFill>
                  <a:schemeClr val="accent1"/>
                </a:solidFill>
              </a:rPr>
              <a:t>5 260,00</a:t>
            </a:r>
            <a:r>
              <a:rPr lang="uk-UA" sz="2400" b="1">
                <a:solidFill>
                  <a:schemeClr val="accent1"/>
                </a:solidFill>
              </a:rPr>
              <a:t> грн</a:t>
            </a:r>
            <a:endParaRPr sz="2400" b="1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uk-UA" sz="2400" b="1">
                <a:solidFill>
                  <a:schemeClr val="dk1"/>
                </a:solidFill>
              </a:rPr>
              <a:t>Благодійні негрошові на суму </a:t>
            </a:r>
            <a:r>
              <a:rPr lang="uk-UA" sz="2400" b="1" i="1">
                <a:solidFill>
                  <a:schemeClr val="accent1"/>
                </a:solidFill>
              </a:rPr>
              <a:t>74 689,00</a:t>
            </a:r>
            <a:r>
              <a:rPr lang="uk-UA" sz="2400" b="1">
                <a:solidFill>
                  <a:schemeClr val="accent1"/>
                </a:solidFill>
              </a:rPr>
              <a:t> грн</a:t>
            </a:r>
            <a:endParaRPr sz="2400" b="1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uk-UA" sz="2400" b="1">
                <a:solidFill>
                  <a:schemeClr val="dk1"/>
                </a:solidFill>
              </a:rPr>
              <a:t>Від оренди -</a:t>
            </a:r>
            <a:r>
              <a:rPr lang="uk-UA" sz="2400" b="1" i="1">
                <a:solidFill>
                  <a:schemeClr val="accent1"/>
                </a:solidFill>
              </a:rPr>
              <a:t>100 827,41</a:t>
            </a:r>
            <a:r>
              <a:rPr lang="uk-UA" sz="2400" b="1">
                <a:solidFill>
                  <a:schemeClr val="accent1"/>
                </a:solidFill>
              </a:rPr>
              <a:t> грн</a:t>
            </a:r>
            <a:endParaRPr sz="2400" b="1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uk-UA" sz="2400" b="1">
                <a:solidFill>
                  <a:schemeClr val="dk1"/>
                </a:solidFill>
              </a:rPr>
              <a:t>ДОП та гуртків -</a:t>
            </a:r>
            <a:r>
              <a:rPr lang="uk-UA" sz="2400" b="1" i="1">
                <a:solidFill>
                  <a:schemeClr val="accent1"/>
                </a:solidFill>
              </a:rPr>
              <a:t>1 667 705,04</a:t>
            </a:r>
            <a:r>
              <a:rPr lang="uk-UA" sz="2400" b="1">
                <a:solidFill>
                  <a:schemeClr val="accent1"/>
                </a:solidFill>
              </a:rPr>
              <a:t> грн</a:t>
            </a:r>
            <a:endParaRPr sz="2400" b="1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uk-UA" sz="2400" b="1">
                <a:solidFill>
                  <a:schemeClr val="dk1"/>
                </a:solidFill>
              </a:rPr>
              <a:t>Від харчування -</a:t>
            </a:r>
            <a:r>
              <a:rPr lang="uk-UA" sz="2400" b="1" i="1">
                <a:solidFill>
                  <a:schemeClr val="accent1"/>
                </a:solidFill>
              </a:rPr>
              <a:t>1 826 224,90</a:t>
            </a:r>
            <a:r>
              <a:rPr lang="uk-UA" sz="2400" b="1">
                <a:solidFill>
                  <a:schemeClr val="accent1"/>
                </a:solidFill>
              </a:rPr>
              <a:t> грн</a:t>
            </a:r>
            <a:endParaRPr sz="2400" b="1">
              <a:solidFill>
                <a:schemeClr val="dk1"/>
              </a:solidFill>
            </a:endParaRPr>
          </a:p>
          <a:p>
            <a:pPr algn="just">
              <a:spcBef>
                <a:spcPts val="800"/>
              </a:spcBef>
              <a:buClr>
                <a:srgbClr val="000000"/>
              </a:buClr>
              <a:buSzPts val="4800"/>
            </a:pP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26281370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62633" y="8"/>
            <a:ext cx="329366" cy="6857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18" y="118531"/>
            <a:ext cx="3464514" cy="646853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9"/>
          <p:cNvSpPr txBox="1"/>
          <p:nvPr/>
        </p:nvSpPr>
        <p:spPr>
          <a:xfrm>
            <a:off x="10155881" y="56577"/>
            <a:ext cx="1577000" cy="928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467" rIns="0" bIns="0" anchor="t" anchorCtr="0">
            <a:spAutoFit/>
          </a:bodyPr>
          <a:lstStyle/>
          <a:p>
            <a:pPr marL="8467" marR="3387">
              <a:lnSpc>
                <a:spcPct val="115199"/>
              </a:lnSpc>
              <a:buClr>
                <a:srgbClr val="000000"/>
              </a:buClr>
              <a:buSzPts val="2600"/>
            </a:pPr>
            <a:r>
              <a:rPr lang="uk-UA" sz="1733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тут  твориться  майбутнє</a:t>
            </a:r>
            <a:endParaRPr sz="173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19"/>
          <p:cNvSpPr/>
          <p:nvPr/>
        </p:nvSpPr>
        <p:spPr>
          <a:xfrm>
            <a:off x="9563109" y="68097"/>
            <a:ext cx="391583" cy="380577"/>
          </a:xfrm>
          <a:custGeom>
            <a:avLst/>
            <a:gdLst/>
            <a:ahLst/>
            <a:cxnLst/>
            <a:rect l="l" t="t" r="r" b="b"/>
            <a:pathLst>
              <a:path w="587375" h="570865" extrusionOk="0">
                <a:moveTo>
                  <a:pt x="450811" y="418642"/>
                </a:moveTo>
                <a:lnTo>
                  <a:pt x="287045" y="355422"/>
                </a:lnTo>
                <a:lnTo>
                  <a:pt x="230568" y="335826"/>
                </a:lnTo>
                <a:lnTo>
                  <a:pt x="197764" y="330123"/>
                </a:lnTo>
                <a:lnTo>
                  <a:pt x="181356" y="331546"/>
                </a:lnTo>
                <a:lnTo>
                  <a:pt x="32423" y="381850"/>
                </a:lnTo>
                <a:lnTo>
                  <a:pt x="4394" y="410489"/>
                </a:lnTo>
                <a:lnTo>
                  <a:pt x="0" y="427367"/>
                </a:lnTo>
                <a:lnTo>
                  <a:pt x="50" y="532498"/>
                </a:lnTo>
                <a:lnTo>
                  <a:pt x="50" y="535546"/>
                </a:lnTo>
                <a:lnTo>
                  <a:pt x="27292" y="569112"/>
                </a:lnTo>
                <a:lnTo>
                  <a:pt x="39408" y="570801"/>
                </a:lnTo>
                <a:lnTo>
                  <a:pt x="45542" y="570204"/>
                </a:lnTo>
                <a:lnTo>
                  <a:pt x="445363" y="431431"/>
                </a:lnTo>
                <a:lnTo>
                  <a:pt x="450811" y="423608"/>
                </a:lnTo>
                <a:lnTo>
                  <a:pt x="450811" y="418642"/>
                </a:lnTo>
                <a:close/>
              </a:path>
              <a:path w="587375" h="570865" extrusionOk="0">
                <a:moveTo>
                  <a:pt x="587375" y="253225"/>
                </a:moveTo>
                <a:lnTo>
                  <a:pt x="577735" y="212674"/>
                </a:lnTo>
                <a:lnTo>
                  <a:pt x="550862" y="180657"/>
                </a:lnTo>
                <a:lnTo>
                  <a:pt x="48526" y="1257"/>
                </a:lnTo>
                <a:lnTo>
                  <a:pt x="39395" y="0"/>
                </a:lnTo>
                <a:lnTo>
                  <a:pt x="36334" y="63"/>
                </a:lnTo>
                <a:lnTo>
                  <a:pt x="2933" y="23558"/>
                </a:lnTo>
                <a:lnTo>
                  <a:pt x="12" y="143560"/>
                </a:lnTo>
                <a:lnTo>
                  <a:pt x="876" y="149288"/>
                </a:lnTo>
                <a:lnTo>
                  <a:pt x="27368" y="186372"/>
                </a:lnTo>
                <a:lnTo>
                  <a:pt x="309181" y="285457"/>
                </a:lnTo>
                <a:lnTo>
                  <a:pt x="535978" y="363816"/>
                </a:lnTo>
                <a:lnTo>
                  <a:pt x="538873" y="364820"/>
                </a:lnTo>
                <a:lnTo>
                  <a:pt x="541845" y="365467"/>
                </a:lnTo>
                <a:lnTo>
                  <a:pt x="547954" y="366077"/>
                </a:lnTo>
                <a:lnTo>
                  <a:pt x="550989" y="366014"/>
                </a:lnTo>
                <a:lnTo>
                  <a:pt x="584339" y="342849"/>
                </a:lnTo>
                <a:lnTo>
                  <a:pt x="587336" y="331139"/>
                </a:lnTo>
                <a:lnTo>
                  <a:pt x="587375" y="253225"/>
                </a:lnTo>
                <a:close/>
              </a:path>
            </a:pathLst>
          </a:custGeom>
          <a:solidFill>
            <a:srgbClr val="FFDE5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19"/>
          <p:cNvSpPr txBox="1"/>
          <p:nvPr/>
        </p:nvSpPr>
        <p:spPr>
          <a:xfrm>
            <a:off x="3230880" y="179003"/>
            <a:ext cx="6332200" cy="911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467" rIns="0" bIns="0" anchor="t" anchorCtr="0">
            <a:spAutoFit/>
          </a:bodyPr>
          <a:lstStyle/>
          <a:p>
            <a:pPr marL="8467" algn="ctr">
              <a:buClr>
                <a:srgbClr val="000000"/>
              </a:buClr>
              <a:buSzPts val="3200"/>
            </a:pPr>
            <a:r>
              <a:rPr lang="uk-UA" sz="2933" b="1">
                <a:solidFill>
                  <a:srgbClr val="0070C0"/>
                </a:solidFill>
                <a:latin typeface="Tahoma"/>
                <a:ea typeface="Tahoma"/>
                <a:cs typeface="Tahoma"/>
                <a:sym typeface="Tahoma"/>
              </a:rPr>
              <a:t>Фінансово-господарська діяльність</a:t>
            </a:r>
            <a:endParaRPr sz="2933" b="1">
              <a:solidFill>
                <a:srgbClr val="0070C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0" name="Google Shape;180;p19"/>
          <p:cNvSpPr txBox="1"/>
          <p:nvPr/>
        </p:nvSpPr>
        <p:spPr>
          <a:xfrm>
            <a:off x="558800" y="1201267"/>
            <a:ext cx="11074400" cy="6413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uk-UA" sz="2400" b="1">
                <a:solidFill>
                  <a:schemeClr val="dk1"/>
                </a:solidFill>
              </a:rPr>
              <a:t>У 2024 році </a:t>
            </a:r>
            <a:r>
              <a:rPr lang="uk-UA" sz="2400" b="1">
                <a:solidFill>
                  <a:srgbClr val="FF0000"/>
                </a:solidFill>
              </a:rPr>
              <a:t>збільшились</a:t>
            </a:r>
            <a:r>
              <a:rPr lang="uk-UA" sz="2400" b="1">
                <a:solidFill>
                  <a:schemeClr val="dk1"/>
                </a:solidFill>
              </a:rPr>
              <a:t> надходження з усіх джерел, для порівняння за аналогічний період на </a:t>
            </a:r>
            <a:r>
              <a:rPr lang="uk-UA" sz="2400" b="1">
                <a:solidFill>
                  <a:srgbClr val="FF0000"/>
                </a:solidFill>
              </a:rPr>
              <a:t>01.07.2023 р</a:t>
            </a:r>
            <a:r>
              <a:rPr lang="uk-UA" sz="2400" b="1">
                <a:solidFill>
                  <a:schemeClr val="dk1"/>
                </a:solidFill>
              </a:rPr>
              <a:t>. надходження були :  </a:t>
            </a:r>
            <a:endParaRPr sz="2400" b="1">
              <a:solidFill>
                <a:schemeClr val="dk1"/>
              </a:solidFill>
            </a:endParaRPr>
          </a:p>
          <a:p>
            <a:pPr algn="ctr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uk-UA" sz="2400" b="1">
                <a:solidFill>
                  <a:schemeClr val="dk1"/>
                </a:solidFill>
              </a:rPr>
              <a:t>від ДОП та гуртків- </a:t>
            </a:r>
            <a:r>
              <a:rPr lang="uk-UA" sz="2400" b="1">
                <a:solidFill>
                  <a:schemeClr val="accent1"/>
                </a:solidFill>
              </a:rPr>
              <a:t>692 321,00 грн., (+975 384,04 грн)</a:t>
            </a:r>
            <a:endParaRPr sz="2400" b="1">
              <a:solidFill>
                <a:schemeClr val="accent1"/>
              </a:solidFill>
            </a:endParaRPr>
          </a:p>
          <a:p>
            <a:pPr algn="ctr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uk-UA" sz="2400" b="1">
                <a:solidFill>
                  <a:schemeClr val="dk1"/>
                </a:solidFill>
              </a:rPr>
              <a:t>від харчування- </a:t>
            </a:r>
            <a:r>
              <a:rPr lang="uk-UA" sz="2400" b="1">
                <a:solidFill>
                  <a:schemeClr val="accent1"/>
                </a:solidFill>
              </a:rPr>
              <a:t>1 115 289,40 грн. ( +710 935,50 грн</a:t>
            </a:r>
            <a:r>
              <a:rPr lang="uk-UA" sz="2400" b="1">
                <a:solidFill>
                  <a:schemeClr val="dk1"/>
                </a:solidFill>
              </a:rPr>
              <a:t>)</a:t>
            </a:r>
            <a:endParaRPr sz="2400" b="1">
              <a:solidFill>
                <a:schemeClr val="dk1"/>
              </a:solidFill>
            </a:endParaRPr>
          </a:p>
          <a:p>
            <a:pPr algn="ctr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uk-UA" sz="2400" b="1">
                <a:solidFill>
                  <a:schemeClr val="dk1"/>
                </a:solidFill>
              </a:rPr>
              <a:t>оренди  - </a:t>
            </a:r>
            <a:r>
              <a:rPr lang="uk-UA" sz="2400" b="1">
                <a:solidFill>
                  <a:schemeClr val="accent1"/>
                </a:solidFill>
              </a:rPr>
              <a:t>68 458,31грн.(+32 369,10 грн)</a:t>
            </a:r>
            <a:endParaRPr sz="2400" b="1">
              <a:solidFill>
                <a:schemeClr val="accent1"/>
              </a:solidFill>
            </a:endParaRPr>
          </a:p>
          <a:p>
            <a:pPr algn="ctr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uk-UA" sz="2400" b="1">
                <a:solidFill>
                  <a:srgbClr val="FF0000"/>
                </a:solidFill>
              </a:rPr>
              <a:t>Порівняно з 2022 роком:</a:t>
            </a:r>
            <a:endParaRPr sz="2400" b="1">
              <a:solidFill>
                <a:srgbClr val="FF0000"/>
              </a:solidFill>
            </a:endParaRPr>
          </a:p>
          <a:p>
            <a:pPr algn="ctr">
              <a:spcBef>
                <a:spcPts val="800"/>
              </a:spcBef>
              <a:buClr>
                <a:schemeClr val="dk1"/>
              </a:buClr>
            </a:pPr>
            <a:r>
              <a:rPr lang="uk-UA" sz="2400" b="1" u="sng">
                <a:solidFill>
                  <a:schemeClr val="dk1"/>
                </a:solidFill>
              </a:rPr>
              <a:t>Надійшло в 2022 році:</a:t>
            </a:r>
            <a:endParaRPr sz="2400" b="1">
              <a:solidFill>
                <a:schemeClr val="dk1"/>
              </a:solidFill>
            </a:endParaRPr>
          </a:p>
          <a:p>
            <a:pPr algn="ctr">
              <a:buClr>
                <a:schemeClr val="dk1"/>
              </a:buClr>
            </a:pPr>
            <a:r>
              <a:rPr lang="uk-UA" sz="2400" b="1">
                <a:solidFill>
                  <a:schemeClr val="dk1"/>
                </a:solidFill>
              </a:rPr>
              <a:t>- благодійної допомоги грошової -</a:t>
            </a:r>
            <a:r>
              <a:rPr lang="uk-UA" sz="2400" b="1">
                <a:solidFill>
                  <a:schemeClr val="accent5"/>
                </a:solidFill>
              </a:rPr>
              <a:t>1100,00 грн </a:t>
            </a:r>
            <a:endParaRPr sz="2400" b="1">
              <a:solidFill>
                <a:schemeClr val="dk1"/>
              </a:solidFill>
            </a:endParaRPr>
          </a:p>
          <a:p>
            <a:pPr algn="ctr">
              <a:buClr>
                <a:schemeClr val="dk1"/>
              </a:buClr>
            </a:pPr>
            <a:r>
              <a:rPr lang="uk-UA" sz="2400" b="1">
                <a:solidFill>
                  <a:schemeClr val="dk1"/>
                </a:solidFill>
              </a:rPr>
              <a:t>- негрошової  допомоги - </a:t>
            </a:r>
            <a:r>
              <a:rPr lang="uk-UA" sz="2400" b="1">
                <a:solidFill>
                  <a:schemeClr val="accent5"/>
                </a:solidFill>
              </a:rPr>
              <a:t>41 932,00 грн</a:t>
            </a:r>
            <a:endParaRPr sz="2400" b="1">
              <a:solidFill>
                <a:schemeClr val="dk1"/>
              </a:solidFill>
            </a:endParaRPr>
          </a:p>
          <a:p>
            <a:pPr marL="381019" indent="-177809" algn="ctr">
              <a:buClr>
                <a:schemeClr val="dk1"/>
              </a:buClr>
              <a:buSzPts val="4800"/>
            </a:pPr>
            <a:endParaRPr sz="2400" b="1">
              <a:solidFill>
                <a:schemeClr val="dk1"/>
              </a:solidFill>
            </a:endParaRPr>
          </a:p>
          <a:p>
            <a:pPr algn="ctr">
              <a:buClr>
                <a:schemeClr val="dk1"/>
              </a:buClr>
            </a:pPr>
            <a:r>
              <a:rPr lang="uk-UA" sz="2400" b="1" u="sng">
                <a:solidFill>
                  <a:schemeClr val="dk1"/>
                </a:solidFill>
              </a:rPr>
              <a:t>Надходження від оренди - </a:t>
            </a:r>
            <a:r>
              <a:rPr lang="uk-UA" sz="2400" b="1">
                <a:solidFill>
                  <a:schemeClr val="accent5"/>
                </a:solidFill>
              </a:rPr>
              <a:t>32 398,00 грн</a:t>
            </a:r>
            <a:endParaRPr sz="2400" b="1">
              <a:solidFill>
                <a:schemeClr val="dk1"/>
              </a:solidFill>
            </a:endParaRPr>
          </a:p>
          <a:p>
            <a:pPr algn="ctr">
              <a:buClr>
                <a:schemeClr val="dk1"/>
              </a:buClr>
            </a:pPr>
            <a:r>
              <a:rPr lang="uk-UA" sz="2400" b="1" u="sng">
                <a:solidFill>
                  <a:schemeClr val="dk1"/>
                </a:solidFill>
              </a:rPr>
              <a:t>Надходження від ДОП та гуртків - </a:t>
            </a:r>
            <a:r>
              <a:rPr lang="uk-UA" sz="2400" b="1">
                <a:solidFill>
                  <a:schemeClr val="accent5"/>
                </a:solidFill>
              </a:rPr>
              <a:t>521 296,90 грн </a:t>
            </a:r>
            <a:endParaRPr sz="2400" b="1">
              <a:solidFill>
                <a:schemeClr val="dk1"/>
              </a:solidFill>
            </a:endParaRPr>
          </a:p>
          <a:p>
            <a:pPr algn="ctr">
              <a:buClr>
                <a:schemeClr val="dk1"/>
              </a:buClr>
            </a:pPr>
            <a:r>
              <a:rPr lang="uk-UA" sz="2400" b="1" u="sng">
                <a:solidFill>
                  <a:schemeClr val="dk1"/>
                </a:solidFill>
              </a:rPr>
              <a:t>Надходження від харчування </a:t>
            </a:r>
            <a:r>
              <a:rPr lang="uk-UA" sz="2400" b="1">
                <a:solidFill>
                  <a:schemeClr val="dk1"/>
                </a:solidFill>
              </a:rPr>
              <a:t>- </a:t>
            </a:r>
            <a:r>
              <a:rPr lang="uk-UA" sz="2400" b="1">
                <a:solidFill>
                  <a:schemeClr val="accent5"/>
                </a:solidFill>
              </a:rPr>
              <a:t>568 843,00 грн</a:t>
            </a:r>
            <a:endParaRPr sz="2400" b="1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endParaRPr sz="1200">
              <a:solidFill>
                <a:schemeClr val="dk1"/>
              </a:solidFill>
            </a:endParaRPr>
          </a:p>
          <a:p>
            <a:pPr algn="just">
              <a:spcBef>
                <a:spcPts val="800"/>
              </a:spcBef>
              <a:buClr>
                <a:srgbClr val="000000"/>
              </a:buClr>
              <a:buSzPts val="4800"/>
            </a:pP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2297060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62633" y="9"/>
            <a:ext cx="329366" cy="6857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18" y="118531"/>
            <a:ext cx="3464514" cy="646853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0"/>
          <p:cNvSpPr txBox="1"/>
          <p:nvPr/>
        </p:nvSpPr>
        <p:spPr>
          <a:xfrm>
            <a:off x="10155882" y="56577"/>
            <a:ext cx="1576917" cy="928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467" rIns="0" bIns="0" anchor="t" anchorCtr="0">
            <a:spAutoFit/>
          </a:bodyPr>
          <a:lstStyle/>
          <a:p>
            <a:pPr marL="8467" marR="3387">
              <a:lnSpc>
                <a:spcPct val="115199"/>
              </a:lnSpc>
              <a:buClr>
                <a:srgbClr val="000000"/>
              </a:buClr>
              <a:buSzPts val="2600"/>
            </a:pPr>
            <a:r>
              <a:rPr lang="uk-UA" sz="1733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тут  твориться  майбутнє</a:t>
            </a:r>
            <a:endParaRPr sz="173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20"/>
          <p:cNvSpPr/>
          <p:nvPr/>
        </p:nvSpPr>
        <p:spPr>
          <a:xfrm>
            <a:off x="9563109" y="68097"/>
            <a:ext cx="391583" cy="380577"/>
          </a:xfrm>
          <a:custGeom>
            <a:avLst/>
            <a:gdLst/>
            <a:ahLst/>
            <a:cxnLst/>
            <a:rect l="l" t="t" r="r" b="b"/>
            <a:pathLst>
              <a:path w="587375" h="570865" extrusionOk="0">
                <a:moveTo>
                  <a:pt x="450811" y="418642"/>
                </a:moveTo>
                <a:lnTo>
                  <a:pt x="287045" y="355422"/>
                </a:lnTo>
                <a:lnTo>
                  <a:pt x="230568" y="335826"/>
                </a:lnTo>
                <a:lnTo>
                  <a:pt x="197764" y="330123"/>
                </a:lnTo>
                <a:lnTo>
                  <a:pt x="181356" y="331546"/>
                </a:lnTo>
                <a:lnTo>
                  <a:pt x="32423" y="381850"/>
                </a:lnTo>
                <a:lnTo>
                  <a:pt x="4394" y="410489"/>
                </a:lnTo>
                <a:lnTo>
                  <a:pt x="0" y="427367"/>
                </a:lnTo>
                <a:lnTo>
                  <a:pt x="50" y="532498"/>
                </a:lnTo>
                <a:lnTo>
                  <a:pt x="50" y="535546"/>
                </a:lnTo>
                <a:lnTo>
                  <a:pt x="27292" y="569112"/>
                </a:lnTo>
                <a:lnTo>
                  <a:pt x="39408" y="570801"/>
                </a:lnTo>
                <a:lnTo>
                  <a:pt x="45542" y="570204"/>
                </a:lnTo>
                <a:lnTo>
                  <a:pt x="445363" y="431431"/>
                </a:lnTo>
                <a:lnTo>
                  <a:pt x="450811" y="423608"/>
                </a:lnTo>
                <a:lnTo>
                  <a:pt x="450811" y="418642"/>
                </a:lnTo>
                <a:close/>
              </a:path>
              <a:path w="587375" h="570865" extrusionOk="0">
                <a:moveTo>
                  <a:pt x="587375" y="253225"/>
                </a:moveTo>
                <a:lnTo>
                  <a:pt x="577735" y="212674"/>
                </a:lnTo>
                <a:lnTo>
                  <a:pt x="550862" y="180657"/>
                </a:lnTo>
                <a:lnTo>
                  <a:pt x="48526" y="1257"/>
                </a:lnTo>
                <a:lnTo>
                  <a:pt x="39395" y="0"/>
                </a:lnTo>
                <a:lnTo>
                  <a:pt x="36334" y="63"/>
                </a:lnTo>
                <a:lnTo>
                  <a:pt x="2933" y="23558"/>
                </a:lnTo>
                <a:lnTo>
                  <a:pt x="12" y="143560"/>
                </a:lnTo>
                <a:lnTo>
                  <a:pt x="876" y="149288"/>
                </a:lnTo>
                <a:lnTo>
                  <a:pt x="27368" y="186372"/>
                </a:lnTo>
                <a:lnTo>
                  <a:pt x="309181" y="285457"/>
                </a:lnTo>
                <a:lnTo>
                  <a:pt x="535978" y="363816"/>
                </a:lnTo>
                <a:lnTo>
                  <a:pt x="538873" y="364820"/>
                </a:lnTo>
                <a:lnTo>
                  <a:pt x="541845" y="365467"/>
                </a:lnTo>
                <a:lnTo>
                  <a:pt x="547954" y="366077"/>
                </a:lnTo>
                <a:lnTo>
                  <a:pt x="550989" y="366014"/>
                </a:lnTo>
                <a:lnTo>
                  <a:pt x="584339" y="342849"/>
                </a:lnTo>
                <a:lnTo>
                  <a:pt x="587336" y="331139"/>
                </a:lnTo>
                <a:lnTo>
                  <a:pt x="587375" y="253225"/>
                </a:lnTo>
                <a:close/>
              </a:path>
            </a:pathLst>
          </a:custGeom>
          <a:solidFill>
            <a:srgbClr val="FFDE5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20"/>
          <p:cNvSpPr txBox="1"/>
          <p:nvPr/>
        </p:nvSpPr>
        <p:spPr>
          <a:xfrm>
            <a:off x="4157155" y="179004"/>
            <a:ext cx="5039520" cy="665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467" rIns="0" bIns="0" anchor="t" anchorCtr="0">
            <a:spAutoFit/>
          </a:bodyPr>
          <a:lstStyle/>
          <a:p>
            <a:pPr marL="8467" algn="ctr">
              <a:buClr>
                <a:srgbClr val="000000"/>
              </a:buClr>
              <a:buSzPts val="3200"/>
            </a:pPr>
            <a:r>
              <a:rPr lang="uk-UA" sz="2133" b="1">
                <a:solidFill>
                  <a:srgbClr val="0070C0"/>
                </a:solidFill>
                <a:latin typeface="Tahoma"/>
                <a:ea typeface="Tahoma"/>
                <a:cs typeface="Tahoma"/>
                <a:sym typeface="Tahoma"/>
              </a:rPr>
              <a:t>Фінансово-господарська діяльність</a:t>
            </a:r>
            <a:endParaRPr sz="2133" b="1">
              <a:solidFill>
                <a:srgbClr val="0070C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90" name="Google Shape;190;p20"/>
          <p:cNvSpPr txBox="1"/>
          <p:nvPr/>
        </p:nvSpPr>
        <p:spPr>
          <a:xfrm>
            <a:off x="23317" y="844143"/>
            <a:ext cx="11839400" cy="6894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uk-UA" sz="2667" b="1">
                <a:solidFill>
                  <a:schemeClr val="dk1"/>
                </a:solidFill>
              </a:rPr>
              <a:t>Придбання  </a:t>
            </a:r>
            <a:r>
              <a:rPr lang="uk-UA" sz="2667" b="1">
                <a:solidFill>
                  <a:srgbClr val="FF0000"/>
                </a:solidFill>
              </a:rPr>
              <a:t>за 2023 рік </a:t>
            </a:r>
            <a:r>
              <a:rPr lang="uk-UA" sz="2667" b="1">
                <a:solidFill>
                  <a:schemeClr val="dk1"/>
                </a:solidFill>
              </a:rPr>
              <a:t>по КЕКВ 2210 ,3110 на суму </a:t>
            </a:r>
            <a:r>
              <a:rPr lang="uk-UA" sz="2667" b="1">
                <a:solidFill>
                  <a:srgbClr val="FF0000"/>
                </a:solidFill>
              </a:rPr>
              <a:t>634 386,00 грн</a:t>
            </a:r>
            <a:r>
              <a:rPr lang="uk-UA" sz="2667" b="1">
                <a:solidFill>
                  <a:schemeClr val="dk1"/>
                </a:solidFill>
              </a:rPr>
              <a:t>:</a:t>
            </a:r>
            <a:endParaRPr sz="2667" b="1">
              <a:solidFill>
                <a:schemeClr val="dk1"/>
              </a:solidFill>
            </a:endParaRPr>
          </a:p>
          <a:p>
            <a:pPr algn="ctr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uk-UA" sz="2667" b="1">
                <a:solidFill>
                  <a:schemeClr val="dk1"/>
                </a:solidFill>
              </a:rPr>
              <a:t> -92 398,00 грн. (проектор Optoma DW322, інтерактивна	дошка UT-TBI80I-ST)</a:t>
            </a:r>
            <a:endParaRPr sz="2667" b="1">
              <a:solidFill>
                <a:schemeClr val="dk1"/>
              </a:solidFill>
            </a:endParaRPr>
          </a:p>
          <a:p>
            <a:pPr algn="ctr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uk-UA" sz="2667" b="1">
                <a:solidFill>
                  <a:schemeClr val="dk1"/>
                </a:solidFill>
              </a:rPr>
              <a:t> - 54 666,00 (посуд)</a:t>
            </a:r>
            <a:endParaRPr sz="2667" b="1">
              <a:solidFill>
                <a:schemeClr val="dk1"/>
              </a:solidFill>
            </a:endParaRPr>
          </a:p>
          <a:p>
            <a:pPr algn="ctr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uk-UA" sz="2667" b="1">
                <a:solidFill>
                  <a:schemeClr val="dk1"/>
                </a:solidFill>
              </a:rPr>
              <a:t> - 99 900,00 (новорічні подарунки)</a:t>
            </a:r>
            <a:endParaRPr sz="2667" b="1">
              <a:solidFill>
                <a:schemeClr val="dk1"/>
              </a:solidFill>
            </a:endParaRPr>
          </a:p>
          <a:p>
            <a:pPr algn="ctr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uk-UA" sz="2667" b="1">
                <a:solidFill>
                  <a:schemeClr val="dk1"/>
                </a:solidFill>
              </a:rPr>
              <a:t> - 45 105,00 (подарунки першокласникам)</a:t>
            </a:r>
            <a:endParaRPr sz="2667" b="1">
              <a:solidFill>
                <a:schemeClr val="dk1"/>
              </a:solidFill>
            </a:endParaRPr>
          </a:p>
          <a:p>
            <a:pPr algn="ctr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uk-UA" sz="2667" b="1">
                <a:solidFill>
                  <a:schemeClr val="dk1"/>
                </a:solidFill>
              </a:rPr>
              <a:t> -3 741,00 (бланки, журнали)</a:t>
            </a:r>
            <a:endParaRPr sz="2667" b="1">
              <a:solidFill>
                <a:schemeClr val="dk1"/>
              </a:solidFill>
            </a:endParaRPr>
          </a:p>
          <a:p>
            <a:pPr algn="ctr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uk-UA" sz="2667" b="1">
                <a:solidFill>
                  <a:schemeClr val="dk1"/>
                </a:solidFill>
              </a:rPr>
              <a:t> - 93 035,00 (миючі та дезинфікуючі товари, господарчі товари, інвентар)</a:t>
            </a:r>
            <a:endParaRPr sz="2667" b="1">
              <a:solidFill>
                <a:schemeClr val="dk1"/>
              </a:solidFill>
            </a:endParaRPr>
          </a:p>
          <a:p>
            <a:pPr algn="ctr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uk-UA" sz="2667" b="1">
                <a:solidFill>
                  <a:schemeClr val="dk1"/>
                </a:solidFill>
              </a:rPr>
              <a:t> -52 964,51 (канцелярія).</a:t>
            </a:r>
            <a:endParaRPr sz="2667" b="1">
              <a:solidFill>
                <a:schemeClr val="dk1"/>
              </a:solidFill>
            </a:endParaRPr>
          </a:p>
          <a:p>
            <a:pPr algn="ctr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uk-UA" sz="2667" b="1">
                <a:solidFill>
                  <a:schemeClr val="dk1"/>
                </a:solidFill>
              </a:rPr>
              <a:t> -91 976,98 (принтери)</a:t>
            </a:r>
            <a:endParaRPr sz="2667" b="1">
              <a:solidFill>
                <a:schemeClr val="dk1"/>
              </a:solidFill>
            </a:endParaRPr>
          </a:p>
          <a:p>
            <a:pPr algn="ctr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uk-UA" sz="2667">
                <a:solidFill>
                  <a:schemeClr val="dk1"/>
                </a:solidFill>
              </a:rPr>
              <a:t> </a:t>
            </a:r>
            <a:r>
              <a:rPr lang="uk-UA" sz="2667" b="1">
                <a:solidFill>
                  <a:schemeClr val="dk1"/>
                </a:solidFill>
              </a:rPr>
              <a:t>-700,00 (одяг для дітей сиріт) </a:t>
            </a:r>
            <a:endParaRPr sz="2667" b="1">
              <a:solidFill>
                <a:schemeClr val="dk1"/>
              </a:solidFill>
            </a:endParaRPr>
          </a:p>
          <a:p>
            <a:pPr algn="ctr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uk-UA" sz="2667" b="1">
                <a:solidFill>
                  <a:schemeClr val="dk1"/>
                </a:solidFill>
              </a:rPr>
              <a:t> -99 900,00 (бібліотечний фонд)</a:t>
            </a:r>
            <a:endParaRPr sz="2667" b="1">
              <a:solidFill>
                <a:schemeClr val="dk1"/>
              </a:solidFill>
            </a:endParaRPr>
          </a:p>
          <a:p>
            <a:pPr algn="ctr">
              <a:spcBef>
                <a:spcPts val="800"/>
              </a:spcBef>
              <a:buClr>
                <a:srgbClr val="000000"/>
              </a:buClr>
              <a:buSzPts val="4000"/>
            </a:pPr>
            <a:r>
              <a:rPr lang="uk-UA" sz="26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9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5317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62633" y="9"/>
            <a:ext cx="329366" cy="6857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18" y="118531"/>
            <a:ext cx="3464514" cy="646853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1"/>
          <p:cNvSpPr txBox="1"/>
          <p:nvPr/>
        </p:nvSpPr>
        <p:spPr>
          <a:xfrm>
            <a:off x="10155882" y="56577"/>
            <a:ext cx="1576917" cy="928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467" rIns="0" bIns="0" anchor="t" anchorCtr="0">
            <a:spAutoFit/>
          </a:bodyPr>
          <a:lstStyle/>
          <a:p>
            <a:pPr marL="8467" marR="3387">
              <a:lnSpc>
                <a:spcPct val="115199"/>
              </a:lnSpc>
              <a:buClr>
                <a:srgbClr val="000000"/>
              </a:buClr>
              <a:buSzPts val="2600"/>
            </a:pPr>
            <a:r>
              <a:rPr lang="uk-UA" sz="1733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тут  твориться  майбутнє</a:t>
            </a:r>
            <a:endParaRPr sz="173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21"/>
          <p:cNvSpPr/>
          <p:nvPr/>
        </p:nvSpPr>
        <p:spPr>
          <a:xfrm>
            <a:off x="9563109" y="68097"/>
            <a:ext cx="391583" cy="380577"/>
          </a:xfrm>
          <a:custGeom>
            <a:avLst/>
            <a:gdLst/>
            <a:ahLst/>
            <a:cxnLst/>
            <a:rect l="l" t="t" r="r" b="b"/>
            <a:pathLst>
              <a:path w="587375" h="570865" extrusionOk="0">
                <a:moveTo>
                  <a:pt x="450811" y="418642"/>
                </a:moveTo>
                <a:lnTo>
                  <a:pt x="287045" y="355422"/>
                </a:lnTo>
                <a:lnTo>
                  <a:pt x="230568" y="335826"/>
                </a:lnTo>
                <a:lnTo>
                  <a:pt x="197764" y="330123"/>
                </a:lnTo>
                <a:lnTo>
                  <a:pt x="181356" y="331546"/>
                </a:lnTo>
                <a:lnTo>
                  <a:pt x="32423" y="381850"/>
                </a:lnTo>
                <a:lnTo>
                  <a:pt x="4394" y="410489"/>
                </a:lnTo>
                <a:lnTo>
                  <a:pt x="0" y="427367"/>
                </a:lnTo>
                <a:lnTo>
                  <a:pt x="50" y="532498"/>
                </a:lnTo>
                <a:lnTo>
                  <a:pt x="50" y="535546"/>
                </a:lnTo>
                <a:lnTo>
                  <a:pt x="27292" y="569112"/>
                </a:lnTo>
                <a:lnTo>
                  <a:pt x="39408" y="570801"/>
                </a:lnTo>
                <a:lnTo>
                  <a:pt x="45542" y="570204"/>
                </a:lnTo>
                <a:lnTo>
                  <a:pt x="445363" y="431431"/>
                </a:lnTo>
                <a:lnTo>
                  <a:pt x="450811" y="423608"/>
                </a:lnTo>
                <a:lnTo>
                  <a:pt x="450811" y="418642"/>
                </a:lnTo>
                <a:close/>
              </a:path>
              <a:path w="587375" h="570865" extrusionOk="0">
                <a:moveTo>
                  <a:pt x="587375" y="253225"/>
                </a:moveTo>
                <a:lnTo>
                  <a:pt x="577735" y="212674"/>
                </a:lnTo>
                <a:lnTo>
                  <a:pt x="550862" y="180657"/>
                </a:lnTo>
                <a:lnTo>
                  <a:pt x="48526" y="1257"/>
                </a:lnTo>
                <a:lnTo>
                  <a:pt x="39395" y="0"/>
                </a:lnTo>
                <a:lnTo>
                  <a:pt x="36334" y="63"/>
                </a:lnTo>
                <a:lnTo>
                  <a:pt x="2933" y="23558"/>
                </a:lnTo>
                <a:lnTo>
                  <a:pt x="12" y="143560"/>
                </a:lnTo>
                <a:lnTo>
                  <a:pt x="876" y="149288"/>
                </a:lnTo>
                <a:lnTo>
                  <a:pt x="27368" y="186372"/>
                </a:lnTo>
                <a:lnTo>
                  <a:pt x="309181" y="285457"/>
                </a:lnTo>
                <a:lnTo>
                  <a:pt x="535978" y="363816"/>
                </a:lnTo>
                <a:lnTo>
                  <a:pt x="538873" y="364820"/>
                </a:lnTo>
                <a:lnTo>
                  <a:pt x="541845" y="365467"/>
                </a:lnTo>
                <a:lnTo>
                  <a:pt x="547954" y="366077"/>
                </a:lnTo>
                <a:lnTo>
                  <a:pt x="550989" y="366014"/>
                </a:lnTo>
                <a:lnTo>
                  <a:pt x="584339" y="342849"/>
                </a:lnTo>
                <a:lnTo>
                  <a:pt x="587336" y="331139"/>
                </a:lnTo>
                <a:lnTo>
                  <a:pt x="587375" y="253225"/>
                </a:lnTo>
                <a:close/>
              </a:path>
            </a:pathLst>
          </a:custGeom>
          <a:solidFill>
            <a:srgbClr val="FFDE5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21"/>
          <p:cNvSpPr txBox="1"/>
          <p:nvPr/>
        </p:nvSpPr>
        <p:spPr>
          <a:xfrm>
            <a:off x="4157155" y="179004"/>
            <a:ext cx="5039520" cy="665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467" rIns="0" bIns="0" anchor="t" anchorCtr="0">
            <a:spAutoFit/>
          </a:bodyPr>
          <a:lstStyle/>
          <a:p>
            <a:pPr marL="8467" algn="ctr">
              <a:buClr>
                <a:srgbClr val="000000"/>
              </a:buClr>
              <a:buSzPts val="3200"/>
            </a:pPr>
            <a:r>
              <a:rPr lang="uk-UA" sz="2133" b="1">
                <a:solidFill>
                  <a:srgbClr val="0070C0"/>
                </a:solidFill>
                <a:latin typeface="Tahoma"/>
                <a:ea typeface="Tahoma"/>
                <a:cs typeface="Tahoma"/>
                <a:sym typeface="Tahoma"/>
              </a:rPr>
              <a:t>Фінансово-господарська діяльність</a:t>
            </a:r>
            <a:endParaRPr sz="2133" b="1">
              <a:solidFill>
                <a:srgbClr val="0070C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00" name="Google Shape;200;p21"/>
          <p:cNvSpPr txBox="1"/>
          <p:nvPr/>
        </p:nvSpPr>
        <p:spPr>
          <a:xfrm>
            <a:off x="131083" y="887134"/>
            <a:ext cx="11731600" cy="6836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endParaRPr sz="2667">
              <a:solidFill>
                <a:schemeClr val="dk1"/>
              </a:solidFill>
            </a:endParaRPr>
          </a:p>
          <a:p>
            <a:pPr algn="ctr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uk-UA" sz="2800">
                <a:solidFill>
                  <a:schemeClr val="dk1"/>
                </a:solidFill>
              </a:rPr>
              <a:t>Придбання  за </a:t>
            </a:r>
            <a:r>
              <a:rPr lang="uk-UA" sz="2800">
                <a:solidFill>
                  <a:srgbClr val="FF0000"/>
                </a:solidFill>
              </a:rPr>
              <a:t>2024 рік </a:t>
            </a:r>
            <a:r>
              <a:rPr lang="uk-UA" sz="2800">
                <a:solidFill>
                  <a:schemeClr val="dk1"/>
                </a:solidFill>
              </a:rPr>
              <a:t>по КЕКВ 2210 та 3110 на суму </a:t>
            </a:r>
            <a:r>
              <a:rPr lang="uk-UA" sz="2800">
                <a:solidFill>
                  <a:srgbClr val="FF0000"/>
                </a:solidFill>
              </a:rPr>
              <a:t>652 150,00 </a:t>
            </a:r>
            <a:r>
              <a:rPr lang="uk-UA" sz="2800">
                <a:solidFill>
                  <a:schemeClr val="dk1"/>
                </a:solidFill>
              </a:rPr>
              <a:t>грн </a:t>
            </a:r>
            <a:endParaRPr sz="2800">
              <a:solidFill>
                <a:schemeClr val="dk1"/>
              </a:solidFill>
            </a:endParaRPr>
          </a:p>
          <a:p>
            <a:pPr algn="ctr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uk-UA" sz="2800" b="1">
                <a:solidFill>
                  <a:schemeClr val="dk1"/>
                </a:solidFill>
              </a:rPr>
              <a:t>-52 011,29 (канцтовари, бланки); 	-34 850,00 (принтери)</a:t>
            </a:r>
            <a:endParaRPr sz="2800" b="1">
              <a:solidFill>
                <a:schemeClr val="dk1"/>
              </a:solidFill>
            </a:endParaRPr>
          </a:p>
          <a:p>
            <a:pPr algn="ctr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uk-UA" sz="2800" b="1">
                <a:solidFill>
                  <a:schemeClr val="dk1"/>
                </a:solidFill>
              </a:rPr>
              <a:t> 	-99 960,00 (парти); 	-64 834,00 (столи та лави для їдальні)</a:t>
            </a:r>
            <a:endParaRPr sz="2800" b="1">
              <a:solidFill>
                <a:schemeClr val="dk1"/>
              </a:solidFill>
            </a:endParaRPr>
          </a:p>
          <a:p>
            <a:pPr algn="ctr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uk-UA" sz="2800" b="1">
                <a:solidFill>
                  <a:schemeClr val="dk1"/>
                </a:solidFill>
              </a:rPr>
              <a:t> 	-128 650,00 (посуд); 	- 4 895,00 (тенісний стіл)</a:t>
            </a:r>
            <a:endParaRPr sz="2800" b="1">
              <a:solidFill>
                <a:schemeClr val="dk1"/>
              </a:solidFill>
            </a:endParaRPr>
          </a:p>
          <a:p>
            <a:pPr algn="ctr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uk-UA" sz="2800" b="1">
                <a:solidFill>
                  <a:schemeClr val="dk1"/>
                </a:solidFill>
              </a:rPr>
              <a:t> 	-  650,00 ( мультимедійний комплекс); 	- 51 771,18 (перегородки)</a:t>
            </a:r>
            <a:endParaRPr sz="2800" b="1">
              <a:solidFill>
                <a:schemeClr val="dk1"/>
              </a:solidFill>
            </a:endParaRPr>
          </a:p>
          <a:p>
            <a:pPr algn="ctr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uk-UA" sz="2800" b="1">
                <a:solidFill>
                  <a:schemeClr val="dk1"/>
                </a:solidFill>
              </a:rPr>
              <a:t> 	- 28 275,00 (дивани); 	- 20 580,00 (фарба)</a:t>
            </a:r>
            <a:endParaRPr sz="2800" b="1">
              <a:solidFill>
                <a:schemeClr val="dk1"/>
              </a:solidFill>
            </a:endParaRPr>
          </a:p>
          <a:p>
            <a:pPr algn="ctr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uk-UA" sz="2800" b="1">
                <a:solidFill>
                  <a:schemeClr val="dk1"/>
                </a:solidFill>
              </a:rPr>
              <a:t> 	- 17 500,00 (сухий басейн); 	- 51 513,00 (миючі та дезинфікуючі товари)</a:t>
            </a:r>
            <a:endParaRPr sz="2800" b="1">
              <a:solidFill>
                <a:schemeClr val="dk1"/>
              </a:solidFill>
            </a:endParaRPr>
          </a:p>
          <a:p>
            <a:pPr algn="ctr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uk-UA" sz="2800" b="1">
                <a:solidFill>
                  <a:schemeClr val="dk1"/>
                </a:solidFill>
              </a:rPr>
              <a:t> 	- 21 161,00 (господарчі товари, сантехнічн</a:t>
            </a:r>
            <a:r>
              <a:rPr lang="uk-UA" sz="2533" b="1">
                <a:solidFill>
                  <a:schemeClr val="dk1"/>
                </a:solidFill>
              </a:rPr>
              <a:t>і товари); 	- 13 500,00 (дошки для крейди</a:t>
            </a:r>
            <a:r>
              <a:rPr lang="uk-UA" sz="2133" b="1">
                <a:solidFill>
                  <a:schemeClr val="dk1"/>
                </a:solidFill>
              </a:rPr>
              <a:t>)</a:t>
            </a:r>
            <a:endParaRPr sz="2133" b="1">
              <a:solidFill>
                <a:schemeClr val="dk1"/>
              </a:solidFill>
            </a:endParaRPr>
          </a:p>
          <a:p>
            <a:pPr algn="ctr">
              <a:spcBef>
                <a:spcPts val="800"/>
              </a:spcBef>
              <a:buClr>
                <a:srgbClr val="000000"/>
              </a:buClr>
              <a:buSzPts val="3600"/>
            </a:pPr>
            <a:endParaRPr sz="2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56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62633" y="9"/>
            <a:ext cx="329366" cy="6857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18" y="118531"/>
            <a:ext cx="3464514" cy="646853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2"/>
          <p:cNvSpPr txBox="1"/>
          <p:nvPr/>
        </p:nvSpPr>
        <p:spPr>
          <a:xfrm>
            <a:off x="10155882" y="56577"/>
            <a:ext cx="1576917" cy="928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467" rIns="0" bIns="0" anchor="t" anchorCtr="0">
            <a:spAutoFit/>
          </a:bodyPr>
          <a:lstStyle/>
          <a:p>
            <a:pPr marL="8467" marR="3387">
              <a:lnSpc>
                <a:spcPct val="115199"/>
              </a:lnSpc>
              <a:buClr>
                <a:srgbClr val="000000"/>
              </a:buClr>
              <a:buSzPts val="2600"/>
            </a:pPr>
            <a:r>
              <a:rPr lang="uk-UA" sz="1733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тут  твориться  майбутнє</a:t>
            </a:r>
            <a:endParaRPr sz="173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22"/>
          <p:cNvSpPr/>
          <p:nvPr/>
        </p:nvSpPr>
        <p:spPr>
          <a:xfrm>
            <a:off x="9563109" y="68097"/>
            <a:ext cx="391583" cy="380577"/>
          </a:xfrm>
          <a:custGeom>
            <a:avLst/>
            <a:gdLst/>
            <a:ahLst/>
            <a:cxnLst/>
            <a:rect l="l" t="t" r="r" b="b"/>
            <a:pathLst>
              <a:path w="587375" h="570865" extrusionOk="0">
                <a:moveTo>
                  <a:pt x="450811" y="418642"/>
                </a:moveTo>
                <a:lnTo>
                  <a:pt x="287045" y="355422"/>
                </a:lnTo>
                <a:lnTo>
                  <a:pt x="230568" y="335826"/>
                </a:lnTo>
                <a:lnTo>
                  <a:pt x="197764" y="330123"/>
                </a:lnTo>
                <a:lnTo>
                  <a:pt x="181356" y="331546"/>
                </a:lnTo>
                <a:lnTo>
                  <a:pt x="32423" y="381850"/>
                </a:lnTo>
                <a:lnTo>
                  <a:pt x="4394" y="410489"/>
                </a:lnTo>
                <a:lnTo>
                  <a:pt x="0" y="427367"/>
                </a:lnTo>
                <a:lnTo>
                  <a:pt x="50" y="532498"/>
                </a:lnTo>
                <a:lnTo>
                  <a:pt x="50" y="535546"/>
                </a:lnTo>
                <a:lnTo>
                  <a:pt x="27292" y="569112"/>
                </a:lnTo>
                <a:lnTo>
                  <a:pt x="39408" y="570801"/>
                </a:lnTo>
                <a:lnTo>
                  <a:pt x="45542" y="570204"/>
                </a:lnTo>
                <a:lnTo>
                  <a:pt x="445363" y="431431"/>
                </a:lnTo>
                <a:lnTo>
                  <a:pt x="450811" y="423608"/>
                </a:lnTo>
                <a:lnTo>
                  <a:pt x="450811" y="418642"/>
                </a:lnTo>
                <a:close/>
              </a:path>
              <a:path w="587375" h="570865" extrusionOk="0">
                <a:moveTo>
                  <a:pt x="587375" y="253225"/>
                </a:moveTo>
                <a:lnTo>
                  <a:pt x="577735" y="212674"/>
                </a:lnTo>
                <a:lnTo>
                  <a:pt x="550862" y="180657"/>
                </a:lnTo>
                <a:lnTo>
                  <a:pt x="48526" y="1257"/>
                </a:lnTo>
                <a:lnTo>
                  <a:pt x="39395" y="0"/>
                </a:lnTo>
                <a:lnTo>
                  <a:pt x="36334" y="63"/>
                </a:lnTo>
                <a:lnTo>
                  <a:pt x="2933" y="23558"/>
                </a:lnTo>
                <a:lnTo>
                  <a:pt x="12" y="143560"/>
                </a:lnTo>
                <a:lnTo>
                  <a:pt x="876" y="149288"/>
                </a:lnTo>
                <a:lnTo>
                  <a:pt x="27368" y="186372"/>
                </a:lnTo>
                <a:lnTo>
                  <a:pt x="309181" y="285457"/>
                </a:lnTo>
                <a:lnTo>
                  <a:pt x="535978" y="363816"/>
                </a:lnTo>
                <a:lnTo>
                  <a:pt x="538873" y="364820"/>
                </a:lnTo>
                <a:lnTo>
                  <a:pt x="541845" y="365467"/>
                </a:lnTo>
                <a:lnTo>
                  <a:pt x="547954" y="366077"/>
                </a:lnTo>
                <a:lnTo>
                  <a:pt x="550989" y="366014"/>
                </a:lnTo>
                <a:lnTo>
                  <a:pt x="584339" y="342849"/>
                </a:lnTo>
                <a:lnTo>
                  <a:pt x="587336" y="331139"/>
                </a:lnTo>
                <a:lnTo>
                  <a:pt x="587375" y="253225"/>
                </a:lnTo>
                <a:close/>
              </a:path>
            </a:pathLst>
          </a:custGeom>
          <a:solidFill>
            <a:srgbClr val="FFDE5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22"/>
          <p:cNvSpPr txBox="1"/>
          <p:nvPr/>
        </p:nvSpPr>
        <p:spPr>
          <a:xfrm>
            <a:off x="4157155" y="179004"/>
            <a:ext cx="5039520" cy="665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467" rIns="0" bIns="0" anchor="t" anchorCtr="0">
            <a:spAutoFit/>
          </a:bodyPr>
          <a:lstStyle/>
          <a:p>
            <a:pPr marL="8467" algn="ctr">
              <a:buClr>
                <a:srgbClr val="000000"/>
              </a:buClr>
              <a:buSzPts val="3200"/>
            </a:pPr>
            <a:r>
              <a:rPr lang="uk-UA" sz="2133" b="1">
                <a:solidFill>
                  <a:srgbClr val="0070C0"/>
                </a:solidFill>
                <a:latin typeface="Tahoma"/>
                <a:ea typeface="Tahoma"/>
                <a:cs typeface="Tahoma"/>
                <a:sym typeface="Tahoma"/>
              </a:rPr>
              <a:t>Фінансово-господарська діяльність</a:t>
            </a:r>
            <a:endParaRPr sz="2133" b="1">
              <a:solidFill>
                <a:srgbClr val="0070C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10" name="Google Shape;210;p22"/>
          <p:cNvSpPr txBox="1"/>
          <p:nvPr/>
        </p:nvSpPr>
        <p:spPr>
          <a:xfrm>
            <a:off x="863600" y="996401"/>
            <a:ext cx="10869200" cy="5637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uk-UA" sz="2133" b="1">
                <a:solidFill>
                  <a:schemeClr val="dk1"/>
                </a:solidFill>
              </a:rPr>
              <a:t>Послуги з періодичних медичних оглядів для працівників</a:t>
            </a:r>
            <a:endParaRPr sz="2133" b="1">
              <a:solidFill>
                <a:schemeClr val="dk1"/>
              </a:solidFill>
            </a:endParaRPr>
          </a:p>
          <a:p>
            <a:pPr algn="ctr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uk-UA" sz="2133" b="1">
                <a:solidFill>
                  <a:schemeClr val="dk1"/>
                </a:solidFill>
              </a:rPr>
              <a:t>Послуги з технічного обслуговування та поточного ремонту комп'ютерної техніки та оргтехніки (Послуги з обслуговування організаційної техніки (заправка картриджа та заміна фотобарабану)</a:t>
            </a:r>
            <a:endParaRPr sz="2133" b="1">
              <a:solidFill>
                <a:schemeClr val="dk1"/>
              </a:solidFill>
            </a:endParaRPr>
          </a:p>
          <a:p>
            <a:pPr algn="ctr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uk-UA" sz="2133" b="1">
                <a:solidFill>
                  <a:schemeClr val="dk1"/>
                </a:solidFill>
              </a:rPr>
              <a:t>Послуги з технічного обслуговування обладнання (повірка засобів вимірювальної техніки)</a:t>
            </a:r>
            <a:endParaRPr sz="2133" b="1">
              <a:solidFill>
                <a:schemeClr val="dk1"/>
              </a:solidFill>
            </a:endParaRPr>
          </a:p>
          <a:p>
            <a:pPr algn="ctr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uk-UA" sz="2133" b="1">
                <a:solidFill>
                  <a:schemeClr val="dk1"/>
                </a:solidFill>
              </a:rPr>
              <a:t>Послуги з обов'язкового особистого страхування працівників відомчої та місцевої пожежної охорони і членів добровільних пожежних дружин (команд)</a:t>
            </a:r>
            <a:endParaRPr sz="2133" b="1">
              <a:solidFill>
                <a:schemeClr val="dk1"/>
              </a:solidFill>
            </a:endParaRPr>
          </a:p>
          <a:p>
            <a:pPr algn="ctr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uk-UA" sz="2133" b="1">
                <a:solidFill>
                  <a:schemeClr val="dk1"/>
                </a:solidFill>
              </a:rPr>
              <a:t>Інформаційно-консультаційні послуги на використання комп'ютерної програми “M.E.Doc” із електронного дистрибутиву (Оплата послуг з адміністрування (обслуговування) програмного забезпечення)</a:t>
            </a:r>
            <a:endParaRPr sz="2133" b="1">
              <a:solidFill>
                <a:schemeClr val="dk1"/>
              </a:solidFill>
            </a:endParaRPr>
          </a:p>
          <a:p>
            <a:pPr algn="ctr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uk-UA" sz="2133" b="1">
                <a:solidFill>
                  <a:schemeClr val="dk1"/>
                </a:solidFill>
              </a:rPr>
              <a:t>Послуги з проведення фізичних та хімічних досліджень з визначенням та гігієнічною оцінкою умов праці за важкістю та напруженістю трудового процесу</a:t>
            </a:r>
            <a:endParaRPr sz="2133" b="1">
              <a:solidFill>
                <a:schemeClr val="dk1"/>
              </a:solidFill>
            </a:endParaRPr>
          </a:p>
          <a:p>
            <a:pPr algn="ctr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</a:pPr>
            <a:r>
              <a:rPr lang="uk-UA" sz="2133" b="1">
                <a:solidFill>
                  <a:schemeClr val="dk1"/>
                </a:solidFill>
              </a:rPr>
              <a:t>Послуги з проведення експертної грошової оцінки земельної ділянки     </a:t>
            </a:r>
            <a:endParaRPr sz="1200" b="1"/>
          </a:p>
        </p:txBody>
      </p:sp>
    </p:spTree>
    <p:extLst>
      <p:ext uri="{BB962C8B-B14F-4D97-AF65-F5344CB8AC3E}">
        <p14:creationId xmlns:p14="http://schemas.microsoft.com/office/powerpoint/2010/main" val="886944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62633" y="9"/>
            <a:ext cx="329366" cy="6857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18" y="118531"/>
            <a:ext cx="3464514" cy="646853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3"/>
          <p:cNvSpPr txBox="1"/>
          <p:nvPr/>
        </p:nvSpPr>
        <p:spPr>
          <a:xfrm>
            <a:off x="10155882" y="56577"/>
            <a:ext cx="1576917" cy="928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467" rIns="0" bIns="0" anchor="t" anchorCtr="0">
            <a:spAutoFit/>
          </a:bodyPr>
          <a:lstStyle/>
          <a:p>
            <a:pPr marL="8467" marR="3387">
              <a:lnSpc>
                <a:spcPct val="115199"/>
              </a:lnSpc>
              <a:buClr>
                <a:srgbClr val="000000"/>
              </a:buClr>
              <a:buSzPts val="2600"/>
            </a:pPr>
            <a:r>
              <a:rPr lang="uk-UA" sz="1733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тут  твориться  майбутнє</a:t>
            </a:r>
            <a:endParaRPr sz="173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23"/>
          <p:cNvSpPr/>
          <p:nvPr/>
        </p:nvSpPr>
        <p:spPr>
          <a:xfrm>
            <a:off x="9563109" y="68097"/>
            <a:ext cx="391583" cy="380577"/>
          </a:xfrm>
          <a:custGeom>
            <a:avLst/>
            <a:gdLst/>
            <a:ahLst/>
            <a:cxnLst/>
            <a:rect l="l" t="t" r="r" b="b"/>
            <a:pathLst>
              <a:path w="587375" h="570865" extrusionOk="0">
                <a:moveTo>
                  <a:pt x="450811" y="418642"/>
                </a:moveTo>
                <a:lnTo>
                  <a:pt x="287045" y="355422"/>
                </a:lnTo>
                <a:lnTo>
                  <a:pt x="230568" y="335826"/>
                </a:lnTo>
                <a:lnTo>
                  <a:pt x="197764" y="330123"/>
                </a:lnTo>
                <a:lnTo>
                  <a:pt x="181356" y="331546"/>
                </a:lnTo>
                <a:lnTo>
                  <a:pt x="32423" y="381850"/>
                </a:lnTo>
                <a:lnTo>
                  <a:pt x="4394" y="410489"/>
                </a:lnTo>
                <a:lnTo>
                  <a:pt x="0" y="427367"/>
                </a:lnTo>
                <a:lnTo>
                  <a:pt x="50" y="532498"/>
                </a:lnTo>
                <a:lnTo>
                  <a:pt x="50" y="535546"/>
                </a:lnTo>
                <a:lnTo>
                  <a:pt x="27292" y="569112"/>
                </a:lnTo>
                <a:lnTo>
                  <a:pt x="39408" y="570801"/>
                </a:lnTo>
                <a:lnTo>
                  <a:pt x="45542" y="570204"/>
                </a:lnTo>
                <a:lnTo>
                  <a:pt x="445363" y="431431"/>
                </a:lnTo>
                <a:lnTo>
                  <a:pt x="450811" y="423608"/>
                </a:lnTo>
                <a:lnTo>
                  <a:pt x="450811" y="418642"/>
                </a:lnTo>
                <a:close/>
              </a:path>
              <a:path w="587375" h="570865" extrusionOk="0">
                <a:moveTo>
                  <a:pt x="587375" y="253225"/>
                </a:moveTo>
                <a:lnTo>
                  <a:pt x="577735" y="212674"/>
                </a:lnTo>
                <a:lnTo>
                  <a:pt x="550862" y="180657"/>
                </a:lnTo>
                <a:lnTo>
                  <a:pt x="48526" y="1257"/>
                </a:lnTo>
                <a:lnTo>
                  <a:pt x="39395" y="0"/>
                </a:lnTo>
                <a:lnTo>
                  <a:pt x="36334" y="63"/>
                </a:lnTo>
                <a:lnTo>
                  <a:pt x="2933" y="23558"/>
                </a:lnTo>
                <a:lnTo>
                  <a:pt x="12" y="143560"/>
                </a:lnTo>
                <a:lnTo>
                  <a:pt x="876" y="149288"/>
                </a:lnTo>
                <a:lnTo>
                  <a:pt x="27368" y="186372"/>
                </a:lnTo>
                <a:lnTo>
                  <a:pt x="309181" y="285457"/>
                </a:lnTo>
                <a:lnTo>
                  <a:pt x="535978" y="363816"/>
                </a:lnTo>
                <a:lnTo>
                  <a:pt x="538873" y="364820"/>
                </a:lnTo>
                <a:lnTo>
                  <a:pt x="541845" y="365467"/>
                </a:lnTo>
                <a:lnTo>
                  <a:pt x="547954" y="366077"/>
                </a:lnTo>
                <a:lnTo>
                  <a:pt x="550989" y="366014"/>
                </a:lnTo>
                <a:lnTo>
                  <a:pt x="584339" y="342849"/>
                </a:lnTo>
                <a:lnTo>
                  <a:pt x="587336" y="331139"/>
                </a:lnTo>
                <a:lnTo>
                  <a:pt x="587375" y="253225"/>
                </a:lnTo>
                <a:close/>
              </a:path>
            </a:pathLst>
          </a:custGeom>
          <a:solidFill>
            <a:srgbClr val="FFDE5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23"/>
          <p:cNvSpPr txBox="1"/>
          <p:nvPr/>
        </p:nvSpPr>
        <p:spPr>
          <a:xfrm>
            <a:off x="4157155" y="179004"/>
            <a:ext cx="5039520" cy="665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467" rIns="0" bIns="0" anchor="t" anchorCtr="0">
            <a:spAutoFit/>
          </a:bodyPr>
          <a:lstStyle/>
          <a:p>
            <a:pPr marL="8467" algn="ctr">
              <a:buClr>
                <a:srgbClr val="000000"/>
              </a:buClr>
              <a:buSzPts val="3200"/>
            </a:pPr>
            <a:r>
              <a:rPr lang="uk-UA" sz="2133" b="1">
                <a:solidFill>
                  <a:srgbClr val="0070C0"/>
                </a:solidFill>
                <a:latin typeface="Tahoma"/>
                <a:ea typeface="Tahoma"/>
                <a:cs typeface="Tahoma"/>
                <a:sym typeface="Tahoma"/>
              </a:rPr>
              <a:t>Фінансово-господарська діяльність</a:t>
            </a:r>
            <a:endParaRPr sz="2133" b="1">
              <a:solidFill>
                <a:srgbClr val="0070C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20" name="Google Shape;220;p23"/>
          <p:cNvSpPr txBox="1"/>
          <p:nvPr/>
        </p:nvSpPr>
        <p:spPr>
          <a:xfrm>
            <a:off x="152400" y="1697336"/>
            <a:ext cx="11379200" cy="5411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uk-UA" sz="2133" b="1">
                <a:solidFill>
                  <a:schemeClr val="dk1"/>
                </a:solidFill>
              </a:rPr>
              <a:t>Послуги з технічного огляду та випробовувань (Вимірювання та випробування електрозахисних засобів)</a:t>
            </a:r>
            <a:endParaRPr sz="2133" b="1">
              <a:solidFill>
                <a:schemeClr val="dk1"/>
              </a:solidFill>
            </a:endParaRPr>
          </a:p>
          <a:p>
            <a:pPr algn="ctr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uk-UA" sz="2133" b="1">
                <a:solidFill>
                  <a:schemeClr val="dk1"/>
                </a:solidFill>
              </a:rPr>
              <a:t>Технічне обслуговування (опосвідчення, діагностування, перезарядки) вогнегасників</a:t>
            </a:r>
            <a:endParaRPr sz="2133" b="1">
              <a:solidFill>
                <a:schemeClr val="dk1"/>
              </a:solidFill>
            </a:endParaRPr>
          </a:p>
          <a:p>
            <a:pPr indent="-152408" algn="ctr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uk-UA" sz="2133" b="1">
                <a:solidFill>
                  <a:schemeClr val="dk1"/>
                </a:solidFill>
              </a:rPr>
              <a:t>  Послуги з адміністрування (обслуговування) програмного забезпечення “Комп'ютерна програма “Дебет плюс V12”</a:t>
            </a:r>
            <a:endParaRPr sz="2133" b="1">
              <a:solidFill>
                <a:schemeClr val="dk1"/>
              </a:solidFill>
            </a:endParaRPr>
          </a:p>
          <a:p>
            <a:pPr indent="-152408" algn="ctr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uk-UA" sz="2133" b="1">
                <a:solidFill>
                  <a:schemeClr val="dk1"/>
                </a:solidFill>
              </a:rPr>
              <a:t> </a:t>
            </a:r>
            <a:r>
              <a:rPr lang="uk-UA" sz="1200" b="1">
                <a:solidFill>
                  <a:schemeClr val="dk1"/>
                </a:solidFill>
              </a:rPr>
              <a:t>-</a:t>
            </a:r>
            <a:r>
              <a:rPr lang="uk-UA" sz="467" b="1">
                <a:solidFill>
                  <a:schemeClr val="dk1"/>
                </a:solidFill>
              </a:rPr>
              <a:t> </a:t>
            </a:r>
            <a:r>
              <a:rPr lang="uk-UA" sz="2133" b="1">
                <a:solidFill>
                  <a:schemeClr val="dk1"/>
                </a:solidFill>
              </a:rPr>
              <a:t>Послуги з надання пакетів оновлень програмного комплексу “Курс"</a:t>
            </a:r>
            <a:endParaRPr sz="2133" b="1">
              <a:solidFill>
                <a:schemeClr val="dk1"/>
              </a:solidFill>
            </a:endParaRPr>
          </a:p>
          <a:p>
            <a:pPr indent="-152408" algn="ctr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uk-UA" sz="2133" b="1">
                <a:solidFill>
                  <a:schemeClr val="dk1"/>
                </a:solidFill>
              </a:rPr>
              <a:t>  Послуги з обстеження мереж водопостачання і водовідведення (Акт розмежування майнової належності та експлуатаційної відповідальності сторін об'єкта)</a:t>
            </a:r>
            <a:endParaRPr sz="2133" b="1">
              <a:solidFill>
                <a:schemeClr val="dk1"/>
              </a:solidFill>
            </a:endParaRPr>
          </a:p>
          <a:p>
            <a:pPr indent="-152408" algn="ctr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uk-UA" sz="2133" b="1">
                <a:solidFill>
                  <a:schemeClr val="dk1"/>
                </a:solidFill>
              </a:rPr>
              <a:t>  Послуги з утримання та обслуговування електромереж-проведення профілактичних вимірювань електроустановок з метою визначення їх відповідності нормативним вимогам безпеки,</a:t>
            </a:r>
            <a:endParaRPr sz="2133" b="1">
              <a:solidFill>
                <a:schemeClr val="dk1"/>
              </a:solidFill>
            </a:endParaRPr>
          </a:p>
          <a:p>
            <a:pPr algn="ctr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</a:pPr>
            <a:r>
              <a:rPr lang="uk-UA" sz="2133">
                <a:solidFill>
                  <a:schemeClr val="dk1"/>
                </a:solidFill>
              </a:rPr>
              <a:t>Послуга з мікробіологічних та фізичних досліджень</a:t>
            </a:r>
            <a:endParaRPr sz="3200"/>
          </a:p>
        </p:txBody>
      </p:sp>
    </p:spTree>
    <p:extLst>
      <p:ext uri="{BB962C8B-B14F-4D97-AF65-F5344CB8AC3E}">
        <p14:creationId xmlns:p14="http://schemas.microsoft.com/office/powerpoint/2010/main" val="2803771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" name="Google Shape;225;p24"/>
          <p:cNvGrpSpPr/>
          <p:nvPr/>
        </p:nvGrpSpPr>
        <p:grpSpPr>
          <a:xfrm>
            <a:off x="-208514" y="1"/>
            <a:ext cx="3225563" cy="6857999"/>
            <a:chOff x="0" y="0"/>
            <a:chExt cx="4800600" cy="10287000"/>
          </a:xfrm>
        </p:grpSpPr>
        <p:sp>
          <p:nvSpPr>
            <p:cNvPr id="226" name="Google Shape;226;p24"/>
            <p:cNvSpPr/>
            <p:nvPr/>
          </p:nvSpPr>
          <p:spPr>
            <a:xfrm>
              <a:off x="0" y="0"/>
              <a:ext cx="4800600" cy="10287000"/>
            </a:xfrm>
            <a:custGeom>
              <a:avLst/>
              <a:gdLst/>
              <a:ahLst/>
              <a:cxnLst/>
              <a:rect l="l" t="t" r="r" b="b"/>
              <a:pathLst>
                <a:path w="4800600" h="10287000" extrusionOk="0">
                  <a:moveTo>
                    <a:pt x="4800599" y="10286999"/>
                  </a:moveTo>
                  <a:lnTo>
                    <a:pt x="0" y="10286999"/>
                  </a:lnTo>
                  <a:lnTo>
                    <a:pt x="0" y="0"/>
                  </a:lnTo>
                  <a:lnTo>
                    <a:pt x="4800599" y="0"/>
                  </a:lnTo>
                  <a:lnTo>
                    <a:pt x="4800599" y="10286999"/>
                  </a:lnTo>
                  <a:close/>
                </a:path>
              </a:pathLst>
            </a:custGeom>
            <a:solidFill>
              <a:srgbClr val="00C2C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27" name="Google Shape;227;p2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06413" y="7427660"/>
              <a:ext cx="2507190" cy="1876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8" name="Google Shape;228;p24"/>
          <p:cNvSpPr txBox="1"/>
          <p:nvPr/>
        </p:nvSpPr>
        <p:spPr>
          <a:xfrm>
            <a:off x="3405327" y="340223"/>
            <a:ext cx="3374390" cy="357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467" rIns="0" bIns="0" anchor="t" anchorCtr="0">
            <a:spAutoFit/>
          </a:bodyPr>
          <a:lstStyle/>
          <a:p>
            <a:pPr marL="8467">
              <a:buClr>
                <a:srgbClr val="000000"/>
              </a:buClr>
              <a:buSzPts val="3400"/>
            </a:pPr>
            <a:r>
              <a:rPr lang="uk-UA" sz="2267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ОСВІТНЄ СЕРЕДОВИЩЕ</a:t>
            </a:r>
            <a:endParaRPr sz="2267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29" name="Google Shape;229;p24"/>
          <p:cNvSpPr txBox="1"/>
          <p:nvPr/>
        </p:nvSpPr>
        <p:spPr>
          <a:xfrm>
            <a:off x="3489264" y="991794"/>
            <a:ext cx="3290993" cy="1388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467" rIns="0" bIns="0" anchor="t" anchorCtr="0">
            <a:spAutoFit/>
          </a:bodyPr>
          <a:lstStyle/>
          <a:p>
            <a:pPr marL="8467" marR="3387" algn="ctr">
              <a:lnSpc>
                <a:spcPct val="116399"/>
              </a:lnSpc>
              <a:buClr>
                <a:srgbClr val="000000"/>
              </a:buClr>
              <a:buSzPts val="2900"/>
            </a:pPr>
            <a:r>
              <a:rPr lang="uk-UA" sz="1933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Заклад освіти забезпечує в  приміщеннях та на території  безпечні та комфортні умови  для навчання і праці</a:t>
            </a:r>
            <a:endParaRPr sz="1933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30" name="Google Shape;230;p24"/>
          <p:cNvSpPr/>
          <p:nvPr/>
        </p:nvSpPr>
        <p:spPr>
          <a:xfrm>
            <a:off x="3356442" y="873224"/>
            <a:ext cx="3556423" cy="0"/>
          </a:xfrm>
          <a:custGeom>
            <a:avLst/>
            <a:gdLst/>
            <a:ahLst/>
            <a:cxnLst/>
            <a:rect l="l" t="t" r="r" b="b"/>
            <a:pathLst>
              <a:path w="5334634" h="120000" extrusionOk="0">
                <a:moveTo>
                  <a:pt x="0" y="0"/>
                </a:moveTo>
                <a:lnTo>
                  <a:pt x="5334010" y="0"/>
                </a:lnTo>
              </a:path>
            </a:pathLst>
          </a:custGeom>
          <a:noFill/>
          <a:ln w="19025" cap="flat" cmpd="sng">
            <a:solidFill>
              <a:srgbClr val="FFB9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24"/>
          <p:cNvSpPr txBox="1"/>
          <p:nvPr/>
        </p:nvSpPr>
        <p:spPr>
          <a:xfrm>
            <a:off x="4056004" y="3290285"/>
            <a:ext cx="2157730" cy="1128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467" rIns="0" bIns="0" anchor="t" anchorCtr="0">
            <a:spAutoFit/>
          </a:bodyPr>
          <a:lstStyle/>
          <a:p>
            <a:pPr marL="8467" marR="3387" indent="-423" algn="ctr">
              <a:lnSpc>
                <a:spcPct val="106600"/>
              </a:lnSpc>
              <a:buClr>
                <a:srgbClr val="000000"/>
              </a:buClr>
              <a:buSzPts val="3400"/>
            </a:pPr>
            <a:r>
              <a:rPr lang="uk-UA" sz="2267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СИСТЕМА  ПЕДАГОГІЧНОЇ  ДІЯЛЬНОСТІ</a:t>
            </a:r>
            <a:endParaRPr sz="2267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32" name="Google Shape;232;p24"/>
          <p:cNvSpPr txBox="1"/>
          <p:nvPr/>
        </p:nvSpPr>
        <p:spPr>
          <a:xfrm>
            <a:off x="3454934" y="4711928"/>
            <a:ext cx="3359573" cy="234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467" rIns="0" bIns="0" anchor="t" anchorCtr="0">
            <a:spAutoFit/>
          </a:bodyPr>
          <a:lstStyle/>
          <a:p>
            <a:pPr marL="8467" marR="3387" indent="63927" algn="ctr">
              <a:lnSpc>
                <a:spcPct val="116100"/>
              </a:lnSpc>
              <a:buClr>
                <a:srgbClr val="000000"/>
              </a:buClr>
              <a:buSzPts val="2800"/>
            </a:pPr>
            <a:r>
              <a:rPr lang="uk-UA" sz="1867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Основа розбудови	школи-  сильна	команда однодумців-  педагогів,	яка є ядром школи,  вибудовує ціннісну культуру  освітнього закладу, стратегію  його розвитку.</a:t>
            </a:r>
            <a:endParaRPr sz="1867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33" name="Google Shape;233;p24"/>
          <p:cNvSpPr/>
          <p:nvPr/>
        </p:nvSpPr>
        <p:spPr>
          <a:xfrm>
            <a:off x="3356442" y="4587851"/>
            <a:ext cx="3556423" cy="0"/>
          </a:xfrm>
          <a:custGeom>
            <a:avLst/>
            <a:gdLst/>
            <a:ahLst/>
            <a:cxnLst/>
            <a:rect l="l" t="t" r="r" b="b"/>
            <a:pathLst>
              <a:path w="5334634" h="120000" extrusionOk="0">
                <a:moveTo>
                  <a:pt x="0" y="0"/>
                </a:moveTo>
                <a:lnTo>
                  <a:pt x="5334010" y="0"/>
                </a:lnTo>
              </a:path>
            </a:pathLst>
          </a:custGeom>
          <a:noFill/>
          <a:ln w="19025" cap="flat" cmpd="sng">
            <a:solidFill>
              <a:srgbClr val="FFB9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24"/>
          <p:cNvSpPr txBox="1"/>
          <p:nvPr/>
        </p:nvSpPr>
        <p:spPr>
          <a:xfrm>
            <a:off x="6965099" y="1177945"/>
            <a:ext cx="5181600" cy="3177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033" rIns="0" bIns="0" anchor="t" anchorCtr="0">
            <a:spAutoFit/>
          </a:bodyPr>
          <a:lstStyle/>
          <a:p>
            <a:pPr marL="8467" marR="3387" algn="ctr">
              <a:lnSpc>
                <a:spcPct val="116100"/>
              </a:lnSpc>
              <a:buClr>
                <a:srgbClr val="000000"/>
              </a:buClr>
              <a:buSzPts val="2800"/>
            </a:pPr>
            <a:r>
              <a:rPr lang="uk-UA" sz="1867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Школа розширює горизонти навчання дитини,  розвиває навички та вміння в усіх сферах  освіти, підтримує активне навчання і критичне  мислення, знайомить	з інформаційними  технологіями, розвиває навчання життєвих  навичок із професійними, компетентними і  вмотивованими вчителями</a:t>
            </a:r>
            <a:endParaRPr sz="1867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767082" marR="571105" indent="-1029175">
              <a:lnSpc>
                <a:spcPct val="106600"/>
              </a:lnSpc>
              <a:spcBef>
                <a:spcPts val="690"/>
              </a:spcBef>
              <a:buClr>
                <a:srgbClr val="000000"/>
              </a:buClr>
              <a:buSzPts val="3400"/>
            </a:pPr>
            <a:r>
              <a:rPr lang="uk-UA" sz="2267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СИСТЕМА УПРАВЛІНСЬКОЇ  ДІЯЛЬНОСТІ</a:t>
            </a:r>
            <a:endParaRPr sz="2267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35" name="Google Shape;235;p24"/>
          <p:cNvSpPr txBox="1"/>
          <p:nvPr/>
        </p:nvSpPr>
        <p:spPr>
          <a:xfrm>
            <a:off x="7606716" y="4758666"/>
            <a:ext cx="4100830" cy="1964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467" rIns="0" bIns="0" anchor="t" anchorCtr="0">
            <a:spAutoFit/>
          </a:bodyPr>
          <a:lstStyle/>
          <a:p>
            <a:pPr marL="8467" marR="3387" indent="-423" algn="ctr">
              <a:lnSpc>
                <a:spcPct val="115199"/>
              </a:lnSpc>
              <a:buClr>
                <a:srgbClr val="000000"/>
              </a:buClr>
              <a:buSzPts val="3200"/>
            </a:pPr>
            <a:r>
              <a:rPr lang="uk-UA" sz="2133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Якісна управлінська діяльність  забезпечує реалізацію формули:  Результативність</a:t>
            </a:r>
            <a:endParaRPr sz="2133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>
              <a:spcBef>
                <a:spcPts val="473"/>
              </a:spcBef>
              <a:buClr>
                <a:srgbClr val="000000"/>
              </a:buClr>
              <a:buSzPts val="3600"/>
            </a:pPr>
            <a:r>
              <a:rPr lang="uk-UA" sz="2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Ефективність</a:t>
            </a:r>
            <a:endParaRPr sz="24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>
              <a:spcBef>
                <a:spcPts val="420"/>
              </a:spcBef>
              <a:buClr>
                <a:srgbClr val="000000"/>
              </a:buClr>
              <a:buSzPts val="3300"/>
            </a:pPr>
            <a:r>
              <a:rPr lang="uk-UA" sz="2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Довгостроковість</a:t>
            </a:r>
            <a:endParaRPr sz="22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36" name="Google Shape;236;p24"/>
          <p:cNvSpPr/>
          <p:nvPr/>
        </p:nvSpPr>
        <p:spPr>
          <a:xfrm>
            <a:off x="7509585" y="4415508"/>
            <a:ext cx="4293023" cy="0"/>
          </a:xfrm>
          <a:custGeom>
            <a:avLst/>
            <a:gdLst/>
            <a:ahLst/>
            <a:cxnLst/>
            <a:rect l="l" t="t" r="r" b="b"/>
            <a:pathLst>
              <a:path w="6439534" h="120000" extrusionOk="0">
                <a:moveTo>
                  <a:pt x="0" y="0"/>
                </a:moveTo>
                <a:lnTo>
                  <a:pt x="6438963" y="0"/>
                </a:lnTo>
              </a:path>
            </a:pathLst>
          </a:custGeom>
          <a:noFill/>
          <a:ln w="19025" cap="flat" cmpd="sng">
            <a:solidFill>
              <a:srgbClr val="FFB9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24"/>
          <p:cNvSpPr txBox="1"/>
          <p:nvPr/>
        </p:nvSpPr>
        <p:spPr>
          <a:xfrm>
            <a:off x="8053611" y="285918"/>
            <a:ext cx="3165687" cy="76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033" rIns="0" bIns="0" anchor="t" anchorCtr="0">
            <a:spAutoFit/>
          </a:bodyPr>
          <a:lstStyle/>
          <a:p>
            <a:pPr marL="157911" marR="3387" indent="-149867">
              <a:lnSpc>
                <a:spcPct val="107400"/>
              </a:lnSpc>
              <a:buClr>
                <a:srgbClr val="000000"/>
              </a:buClr>
              <a:buSzPts val="3450"/>
            </a:pPr>
            <a:r>
              <a:rPr lang="uk-UA" sz="23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СИСТЕМА ОСВІТНЬОЇ  ДІЯЛЬНОСТІ УЧНІВ</a:t>
            </a:r>
            <a:endParaRPr sz="23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38" name="Google Shape;238;p24"/>
          <p:cNvSpPr/>
          <p:nvPr/>
        </p:nvSpPr>
        <p:spPr>
          <a:xfrm>
            <a:off x="8352484" y="1181282"/>
            <a:ext cx="3454823" cy="0"/>
          </a:xfrm>
          <a:custGeom>
            <a:avLst/>
            <a:gdLst/>
            <a:ahLst/>
            <a:cxnLst/>
            <a:rect l="l" t="t" r="r" b="b"/>
            <a:pathLst>
              <a:path w="5182234" h="120000" extrusionOk="0">
                <a:moveTo>
                  <a:pt x="0" y="0"/>
                </a:moveTo>
                <a:lnTo>
                  <a:pt x="5181707" y="0"/>
                </a:lnTo>
              </a:path>
            </a:pathLst>
          </a:custGeom>
          <a:noFill/>
          <a:ln w="9525" cap="flat" cmpd="sng">
            <a:solidFill>
              <a:srgbClr val="FFB9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24"/>
          <p:cNvSpPr txBox="1"/>
          <p:nvPr/>
        </p:nvSpPr>
        <p:spPr>
          <a:xfrm>
            <a:off x="101600" y="319599"/>
            <a:ext cx="2658553" cy="1980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033" rIns="0" bIns="0" anchor="t" anchorCtr="0">
            <a:spAutoFit/>
          </a:bodyPr>
          <a:lstStyle/>
          <a:p>
            <a:pPr marL="8467" marR="3387">
              <a:lnSpc>
                <a:spcPct val="108100"/>
              </a:lnSpc>
              <a:buClr>
                <a:srgbClr val="000000"/>
              </a:buClr>
              <a:buSzPts val="4450"/>
            </a:pPr>
            <a:r>
              <a:rPr lang="uk-UA" sz="2967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Чотири  напрями  забезпечення  якостı  освıти</a:t>
            </a:r>
            <a:endParaRPr sz="2967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40" name="Google Shape;240;p24"/>
          <p:cNvSpPr txBox="1"/>
          <p:nvPr/>
        </p:nvSpPr>
        <p:spPr>
          <a:xfrm>
            <a:off x="970855" y="4932294"/>
            <a:ext cx="1637030" cy="1691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033" rIns="0" bIns="0" anchor="t" anchorCtr="0">
            <a:spAutoFit/>
          </a:bodyPr>
          <a:lstStyle/>
          <a:p>
            <a:pPr marL="8467" marR="3387">
              <a:lnSpc>
                <a:spcPct val="117400"/>
              </a:lnSpc>
              <a:buClr>
                <a:srgbClr val="000000"/>
              </a:buClr>
              <a:buSzPts val="3500"/>
            </a:pPr>
            <a:r>
              <a:rPr lang="uk-UA" sz="2333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тут  твориться  </a:t>
            </a:r>
            <a:r>
              <a:rPr lang="uk-UA" sz="2333" b="1">
                <a:solidFill>
                  <a:srgbClr val="FFB923"/>
                </a:solidFill>
                <a:latin typeface="Arial"/>
                <a:ea typeface="Arial"/>
                <a:cs typeface="Arial"/>
                <a:sym typeface="Arial"/>
              </a:rPr>
              <a:t>якісне</a:t>
            </a:r>
            <a:endParaRPr sz="233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467">
              <a:spcBef>
                <a:spcPts val="487"/>
              </a:spcBef>
              <a:buClr>
                <a:srgbClr val="000000"/>
              </a:buClr>
              <a:buSzPts val="3500"/>
            </a:pPr>
            <a:r>
              <a:rPr lang="uk-UA" sz="2333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майбутнє</a:t>
            </a:r>
            <a:endParaRPr sz="233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24"/>
          <p:cNvSpPr/>
          <p:nvPr/>
        </p:nvSpPr>
        <p:spPr>
          <a:xfrm>
            <a:off x="295250" y="4960247"/>
            <a:ext cx="445770" cy="433070"/>
          </a:xfrm>
          <a:custGeom>
            <a:avLst/>
            <a:gdLst/>
            <a:ahLst/>
            <a:cxnLst/>
            <a:rect l="l" t="t" r="r" b="b"/>
            <a:pathLst>
              <a:path w="668655" h="649604" extrusionOk="0">
                <a:moveTo>
                  <a:pt x="512914" y="476313"/>
                </a:moveTo>
                <a:lnTo>
                  <a:pt x="326593" y="404380"/>
                </a:lnTo>
                <a:lnTo>
                  <a:pt x="262331" y="382092"/>
                </a:lnTo>
                <a:lnTo>
                  <a:pt x="225005" y="375602"/>
                </a:lnTo>
                <a:lnTo>
                  <a:pt x="206336" y="377228"/>
                </a:lnTo>
                <a:lnTo>
                  <a:pt x="36893" y="434454"/>
                </a:lnTo>
                <a:lnTo>
                  <a:pt x="7937" y="461149"/>
                </a:lnTo>
                <a:lnTo>
                  <a:pt x="0" y="486244"/>
                </a:lnTo>
                <a:lnTo>
                  <a:pt x="50" y="605866"/>
                </a:lnTo>
                <a:lnTo>
                  <a:pt x="21475" y="643318"/>
                </a:lnTo>
                <a:lnTo>
                  <a:pt x="44843" y="649439"/>
                </a:lnTo>
                <a:lnTo>
                  <a:pt x="51816" y="648766"/>
                </a:lnTo>
                <a:lnTo>
                  <a:pt x="506730" y="490867"/>
                </a:lnTo>
                <a:lnTo>
                  <a:pt x="512914" y="481965"/>
                </a:lnTo>
                <a:lnTo>
                  <a:pt x="512914" y="476313"/>
                </a:lnTo>
                <a:close/>
              </a:path>
              <a:path w="668655" h="649604" extrusionOk="0">
                <a:moveTo>
                  <a:pt x="668286" y="288112"/>
                </a:moveTo>
                <a:lnTo>
                  <a:pt x="660628" y="249224"/>
                </a:lnTo>
                <a:lnTo>
                  <a:pt x="638810" y="216077"/>
                </a:lnTo>
                <a:lnTo>
                  <a:pt x="606005" y="193484"/>
                </a:lnTo>
                <a:lnTo>
                  <a:pt x="55206" y="1435"/>
                </a:lnTo>
                <a:lnTo>
                  <a:pt x="44818" y="0"/>
                </a:lnTo>
                <a:lnTo>
                  <a:pt x="41338" y="76"/>
                </a:lnTo>
                <a:lnTo>
                  <a:pt x="6553" y="20624"/>
                </a:lnTo>
                <a:lnTo>
                  <a:pt x="12" y="163347"/>
                </a:lnTo>
                <a:lnTo>
                  <a:pt x="990" y="169849"/>
                </a:lnTo>
                <a:lnTo>
                  <a:pt x="20383" y="204050"/>
                </a:lnTo>
                <a:lnTo>
                  <a:pt x="351777" y="324789"/>
                </a:lnTo>
                <a:lnTo>
                  <a:pt x="609815" y="413931"/>
                </a:lnTo>
                <a:lnTo>
                  <a:pt x="613117" y="415074"/>
                </a:lnTo>
                <a:lnTo>
                  <a:pt x="616496" y="415823"/>
                </a:lnTo>
                <a:lnTo>
                  <a:pt x="623443" y="416509"/>
                </a:lnTo>
                <a:lnTo>
                  <a:pt x="626910" y="416445"/>
                </a:lnTo>
                <a:lnTo>
                  <a:pt x="661593" y="396201"/>
                </a:lnTo>
                <a:lnTo>
                  <a:pt x="668248" y="376770"/>
                </a:lnTo>
                <a:lnTo>
                  <a:pt x="668286" y="288112"/>
                </a:lnTo>
                <a:close/>
              </a:path>
            </a:pathLst>
          </a:custGeom>
          <a:solidFill>
            <a:srgbClr val="FFDE5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5842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5"/>
          <p:cNvSpPr/>
          <p:nvPr/>
        </p:nvSpPr>
        <p:spPr>
          <a:xfrm>
            <a:off x="1" y="3"/>
            <a:ext cx="4980939" cy="6858000"/>
          </a:xfrm>
          <a:custGeom>
            <a:avLst/>
            <a:gdLst/>
            <a:ahLst/>
            <a:cxnLst/>
            <a:rect l="l" t="t" r="r" b="b"/>
            <a:pathLst>
              <a:path w="7471409" h="10287000" extrusionOk="0">
                <a:moveTo>
                  <a:pt x="0" y="10286993"/>
                </a:moveTo>
                <a:lnTo>
                  <a:pt x="0" y="0"/>
                </a:lnTo>
                <a:lnTo>
                  <a:pt x="7470846" y="0"/>
                </a:lnTo>
                <a:lnTo>
                  <a:pt x="7470846" y="10286993"/>
                </a:lnTo>
                <a:lnTo>
                  <a:pt x="0" y="10286993"/>
                </a:lnTo>
                <a:close/>
              </a:path>
            </a:pathLst>
          </a:custGeom>
          <a:solidFill>
            <a:srgbClr val="5CE1E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25"/>
          <p:cNvSpPr txBox="1">
            <a:spLocks noGrp="1"/>
          </p:cNvSpPr>
          <p:nvPr>
            <p:ph type="title"/>
          </p:nvPr>
        </p:nvSpPr>
        <p:spPr>
          <a:xfrm>
            <a:off x="399367" y="161517"/>
            <a:ext cx="4182200" cy="167054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8467" rIns="0" bIns="0" rtlCol="0" anchor="t" anchorCtr="0">
            <a:spAutoFit/>
          </a:bodyPr>
          <a:lstStyle/>
          <a:p>
            <a:pPr marL="30058" marR="3387" indent="-22014">
              <a:lnSpc>
                <a:spcPct val="107500"/>
              </a:lnSpc>
              <a:spcBef>
                <a:spcPts val="0"/>
              </a:spcBef>
              <a:buSzPts val="1400"/>
            </a:pPr>
            <a:r>
              <a:rPr lang="uk-UA" sz="5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Ключові  проєкти</a:t>
            </a:r>
            <a:endParaRPr sz="50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48" name="Google Shape;248;p25"/>
          <p:cNvSpPr txBox="1"/>
          <p:nvPr/>
        </p:nvSpPr>
        <p:spPr>
          <a:xfrm>
            <a:off x="858332" y="5916081"/>
            <a:ext cx="1717400" cy="826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033" rIns="0" bIns="0" anchor="t" anchorCtr="0">
            <a:spAutoFit/>
          </a:bodyPr>
          <a:lstStyle/>
          <a:p>
            <a:pPr marL="8467" marR="3387">
              <a:lnSpc>
                <a:spcPct val="116599"/>
              </a:lnSpc>
              <a:buClr>
                <a:srgbClr val="000000"/>
              </a:buClr>
              <a:buSzPts val="2200"/>
            </a:pPr>
            <a:r>
              <a:rPr lang="uk-UA" sz="14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тут  твориться  </a:t>
            </a:r>
            <a:r>
              <a:rPr lang="uk-UA" sz="1467" b="1">
                <a:solidFill>
                  <a:srgbClr val="FFB923"/>
                </a:solidFill>
                <a:latin typeface="Arial"/>
                <a:ea typeface="Arial"/>
                <a:cs typeface="Arial"/>
                <a:sym typeface="Arial"/>
              </a:rPr>
              <a:t>безпечне</a:t>
            </a:r>
            <a:endParaRPr sz="14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467">
              <a:spcBef>
                <a:spcPts val="490"/>
              </a:spcBef>
              <a:buClr>
                <a:srgbClr val="000000"/>
              </a:buClr>
              <a:buSzPts val="2200"/>
            </a:pPr>
            <a:r>
              <a:rPr lang="uk-UA" sz="14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майбутнє</a:t>
            </a:r>
            <a:endParaRPr sz="14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25"/>
          <p:cNvSpPr/>
          <p:nvPr/>
        </p:nvSpPr>
        <p:spPr>
          <a:xfrm>
            <a:off x="207947" y="5846347"/>
            <a:ext cx="467783" cy="454660"/>
          </a:xfrm>
          <a:custGeom>
            <a:avLst/>
            <a:gdLst/>
            <a:ahLst/>
            <a:cxnLst/>
            <a:rect l="l" t="t" r="r" b="b"/>
            <a:pathLst>
              <a:path w="701675" h="681990" extrusionOk="0">
                <a:moveTo>
                  <a:pt x="538403" y="499986"/>
                </a:moveTo>
                <a:lnTo>
                  <a:pt x="342823" y="424472"/>
                </a:lnTo>
                <a:lnTo>
                  <a:pt x="275374" y="401078"/>
                </a:lnTo>
                <a:lnTo>
                  <a:pt x="236181" y="394462"/>
                </a:lnTo>
                <a:lnTo>
                  <a:pt x="226174" y="394881"/>
                </a:lnTo>
                <a:lnTo>
                  <a:pt x="38722" y="456044"/>
                </a:lnTo>
                <a:lnTo>
                  <a:pt x="8331" y="484060"/>
                </a:lnTo>
                <a:lnTo>
                  <a:pt x="0" y="510400"/>
                </a:lnTo>
                <a:lnTo>
                  <a:pt x="50" y="635965"/>
                </a:lnTo>
                <a:lnTo>
                  <a:pt x="16535" y="671068"/>
                </a:lnTo>
                <a:lnTo>
                  <a:pt x="47066" y="681710"/>
                </a:lnTo>
                <a:lnTo>
                  <a:pt x="54394" y="680999"/>
                </a:lnTo>
                <a:lnTo>
                  <a:pt x="531901" y="515264"/>
                </a:lnTo>
                <a:lnTo>
                  <a:pt x="538403" y="505917"/>
                </a:lnTo>
                <a:lnTo>
                  <a:pt x="538403" y="499986"/>
                </a:lnTo>
                <a:close/>
              </a:path>
              <a:path w="701675" h="681990" extrusionOk="0">
                <a:moveTo>
                  <a:pt x="701497" y="302425"/>
                </a:moveTo>
                <a:lnTo>
                  <a:pt x="693458" y="261607"/>
                </a:lnTo>
                <a:lnTo>
                  <a:pt x="670547" y="226809"/>
                </a:lnTo>
                <a:lnTo>
                  <a:pt x="636130" y="203098"/>
                </a:lnTo>
                <a:lnTo>
                  <a:pt x="57950" y="1498"/>
                </a:lnTo>
                <a:lnTo>
                  <a:pt x="47040" y="0"/>
                </a:lnTo>
                <a:lnTo>
                  <a:pt x="43383" y="76"/>
                </a:lnTo>
                <a:lnTo>
                  <a:pt x="8928" y="18643"/>
                </a:lnTo>
                <a:lnTo>
                  <a:pt x="12" y="171450"/>
                </a:lnTo>
                <a:lnTo>
                  <a:pt x="1041" y="178282"/>
                </a:lnTo>
                <a:lnTo>
                  <a:pt x="21386" y="214185"/>
                </a:lnTo>
                <a:lnTo>
                  <a:pt x="369252" y="340918"/>
                </a:lnTo>
                <a:lnTo>
                  <a:pt x="640130" y="434505"/>
                </a:lnTo>
                <a:lnTo>
                  <a:pt x="643585" y="435698"/>
                </a:lnTo>
                <a:lnTo>
                  <a:pt x="647128" y="436486"/>
                </a:lnTo>
                <a:lnTo>
                  <a:pt x="654418" y="437210"/>
                </a:lnTo>
                <a:lnTo>
                  <a:pt x="658063" y="437134"/>
                </a:lnTo>
                <a:lnTo>
                  <a:pt x="692404" y="418846"/>
                </a:lnTo>
                <a:lnTo>
                  <a:pt x="701459" y="395490"/>
                </a:lnTo>
                <a:lnTo>
                  <a:pt x="701497" y="302425"/>
                </a:lnTo>
                <a:close/>
              </a:path>
            </a:pathLst>
          </a:custGeom>
          <a:solidFill>
            <a:srgbClr val="FFDE5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0" name="Google Shape;25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58087" y="3420682"/>
            <a:ext cx="1054099" cy="107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03358" y="4769731"/>
            <a:ext cx="1051185" cy="1034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58087" y="1923781"/>
            <a:ext cx="1054695" cy="1054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16229" y="686376"/>
            <a:ext cx="1340340" cy="817033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5"/>
          <p:cNvSpPr txBox="1"/>
          <p:nvPr/>
        </p:nvSpPr>
        <p:spPr>
          <a:xfrm>
            <a:off x="7134782" y="997727"/>
            <a:ext cx="4182110" cy="849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467" rIns="0" bIns="0" anchor="t" anchorCtr="0">
            <a:spAutoFit/>
          </a:bodyPr>
          <a:lstStyle/>
          <a:p>
            <a:pPr marL="8467">
              <a:buClr>
                <a:srgbClr val="000000"/>
              </a:buClr>
              <a:buSzPts val="4100"/>
            </a:pPr>
            <a:r>
              <a:rPr lang="uk-UA" sz="2733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БЕЗПЕЧНА і ЗДОРОВА ШКОЛА</a:t>
            </a:r>
            <a:endParaRPr sz="2733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55" name="Google Shape;255;p25"/>
          <p:cNvSpPr txBox="1"/>
          <p:nvPr/>
        </p:nvSpPr>
        <p:spPr>
          <a:xfrm>
            <a:off x="7134783" y="2234714"/>
            <a:ext cx="3005243" cy="1270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467" rIns="0" bIns="0" anchor="t" anchorCtr="0">
            <a:spAutoFit/>
          </a:bodyPr>
          <a:lstStyle/>
          <a:p>
            <a:pPr marL="8467">
              <a:buClr>
                <a:srgbClr val="000000"/>
              </a:buClr>
              <a:buSzPts val="4100"/>
            </a:pPr>
            <a:r>
              <a:rPr lang="uk-UA" sz="2733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ПРОСТІР, ЯКИЙ МОТИВУЄ</a:t>
            </a:r>
            <a:endParaRPr sz="9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467">
              <a:buClr>
                <a:srgbClr val="000000"/>
              </a:buClr>
              <a:buSzPts val="4100"/>
            </a:pPr>
            <a:endParaRPr sz="2733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56" name="Google Shape;256;p25"/>
          <p:cNvSpPr txBox="1"/>
          <p:nvPr/>
        </p:nvSpPr>
        <p:spPr>
          <a:xfrm>
            <a:off x="7134782" y="5069394"/>
            <a:ext cx="2834217" cy="429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467" rIns="0" bIns="0" anchor="t" anchorCtr="0">
            <a:spAutoFit/>
          </a:bodyPr>
          <a:lstStyle/>
          <a:p>
            <a:pPr marL="8467">
              <a:buClr>
                <a:srgbClr val="000000"/>
              </a:buClr>
              <a:buSzPts val="4100"/>
            </a:pPr>
            <a:r>
              <a:rPr lang="uk-UA" sz="2733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ШКОЛА ДЛЯ УСІХ</a:t>
            </a:r>
            <a:endParaRPr sz="2733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57" name="Google Shape;257;p25"/>
          <p:cNvSpPr txBox="1"/>
          <p:nvPr/>
        </p:nvSpPr>
        <p:spPr>
          <a:xfrm>
            <a:off x="7134782" y="3743050"/>
            <a:ext cx="2475230" cy="429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467" rIns="0" bIns="0" anchor="t" anchorCtr="0">
            <a:spAutoFit/>
          </a:bodyPr>
          <a:lstStyle/>
          <a:p>
            <a:pPr marL="8467">
              <a:buClr>
                <a:srgbClr val="000000"/>
              </a:buClr>
              <a:buSzPts val="4100"/>
            </a:pPr>
            <a:r>
              <a:rPr lang="uk-UA" sz="2733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МИРНА ШКОЛА</a:t>
            </a:r>
            <a:endParaRPr sz="2733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511138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/>
          <p:nvPr/>
        </p:nvSpPr>
        <p:spPr>
          <a:xfrm>
            <a:off x="23437" y="-1"/>
            <a:ext cx="4655820" cy="6858000"/>
          </a:xfrm>
          <a:custGeom>
            <a:avLst/>
            <a:gdLst/>
            <a:ahLst/>
            <a:cxnLst/>
            <a:rect l="l" t="t" r="r" b="b"/>
            <a:pathLst>
              <a:path w="6983730" h="10287000" extrusionOk="0">
                <a:moveTo>
                  <a:pt x="0" y="10286998"/>
                </a:moveTo>
                <a:lnTo>
                  <a:pt x="0" y="0"/>
                </a:lnTo>
                <a:lnTo>
                  <a:pt x="6983656" y="0"/>
                </a:lnTo>
                <a:lnTo>
                  <a:pt x="6983656" y="10286998"/>
                </a:lnTo>
                <a:lnTo>
                  <a:pt x="0" y="10286998"/>
                </a:lnTo>
                <a:close/>
              </a:path>
            </a:pathLst>
          </a:custGeom>
          <a:solidFill>
            <a:srgbClr val="00C2C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8467" algn="ctr">
              <a:buClr>
                <a:srgbClr val="000000"/>
              </a:buClr>
              <a:buSzPts val="7000"/>
            </a:pPr>
            <a:endParaRPr sz="4667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467" algn="ctr">
              <a:buClr>
                <a:srgbClr val="000000"/>
              </a:buClr>
              <a:buSzPts val="7000"/>
            </a:pPr>
            <a:endParaRPr sz="4667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467" algn="ctr">
              <a:buClr>
                <a:srgbClr val="000000"/>
              </a:buClr>
              <a:buSzPts val="7000"/>
            </a:pPr>
            <a:r>
              <a:rPr lang="uk-UA" sz="4667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Рік </a:t>
            </a:r>
            <a:endParaRPr sz="4667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467" algn="ctr">
              <a:buClr>
                <a:srgbClr val="000000"/>
              </a:buClr>
              <a:buSzPts val="7000"/>
            </a:pPr>
            <a:r>
              <a:rPr lang="uk-UA" sz="4667" b="1">
                <a:solidFill>
                  <a:srgbClr val="FFFFFF"/>
                </a:solidFill>
              </a:rPr>
              <a:t>нашої </a:t>
            </a:r>
            <a:endParaRPr sz="4667" b="1">
              <a:solidFill>
                <a:srgbClr val="FFFFFF"/>
              </a:solidFill>
            </a:endParaRPr>
          </a:p>
          <a:p>
            <a:pPr marL="8467" algn="ctr">
              <a:buClr>
                <a:srgbClr val="000000"/>
              </a:buClr>
              <a:buSzPts val="7000"/>
            </a:pPr>
            <a:r>
              <a:rPr lang="uk-UA" sz="4667" b="1">
                <a:solidFill>
                  <a:srgbClr val="FFFFFF"/>
                </a:solidFill>
              </a:rPr>
              <a:t>спільної </a:t>
            </a:r>
            <a:endParaRPr sz="4667" b="1">
              <a:solidFill>
                <a:srgbClr val="FFFFFF"/>
              </a:solidFill>
            </a:endParaRPr>
          </a:p>
          <a:p>
            <a:pPr marL="8467" algn="ctr">
              <a:buClr>
                <a:srgbClr val="000000"/>
              </a:buClr>
              <a:buSzPts val="7000"/>
            </a:pPr>
            <a:r>
              <a:rPr lang="uk-UA" sz="4667" b="1">
                <a:solidFill>
                  <a:srgbClr val="FFFFFF"/>
                </a:solidFill>
              </a:rPr>
              <a:t>сили</a:t>
            </a:r>
            <a:endParaRPr sz="46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" name="Google Shape;55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62633" y="1"/>
            <a:ext cx="32936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8"/>
          <p:cNvSpPr txBox="1"/>
          <p:nvPr/>
        </p:nvSpPr>
        <p:spPr>
          <a:xfrm>
            <a:off x="10509607" y="0"/>
            <a:ext cx="1216364" cy="881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033" rIns="0" bIns="0" anchor="t" anchorCtr="0">
            <a:spAutoFit/>
          </a:bodyPr>
          <a:lstStyle/>
          <a:p>
            <a:pPr marL="8467" marR="3387">
              <a:lnSpc>
                <a:spcPct val="117200"/>
              </a:lnSpc>
              <a:buClr>
                <a:srgbClr val="000000"/>
              </a:buClr>
              <a:buSzPts val="2400"/>
            </a:pPr>
            <a:r>
              <a:rPr lang="uk-UA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тут  твориться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467">
              <a:spcBef>
                <a:spcPts val="387"/>
              </a:spcBef>
              <a:buClr>
                <a:srgbClr val="000000"/>
              </a:buClr>
              <a:buSzPts val="2400"/>
            </a:pPr>
            <a:r>
              <a:rPr lang="uk-UA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майбутнє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8"/>
          <p:cNvSpPr/>
          <p:nvPr/>
        </p:nvSpPr>
        <p:spPr>
          <a:xfrm>
            <a:off x="9876884" y="14308"/>
            <a:ext cx="356023" cy="346287"/>
          </a:xfrm>
          <a:custGeom>
            <a:avLst/>
            <a:gdLst/>
            <a:ahLst/>
            <a:cxnLst/>
            <a:rect l="l" t="t" r="r" b="b"/>
            <a:pathLst>
              <a:path w="534034" h="519430" extrusionOk="0">
                <a:moveTo>
                  <a:pt x="409752" y="380517"/>
                </a:moveTo>
                <a:lnTo>
                  <a:pt x="260908" y="323049"/>
                </a:lnTo>
                <a:lnTo>
                  <a:pt x="209575" y="305244"/>
                </a:lnTo>
                <a:lnTo>
                  <a:pt x="179755" y="300062"/>
                </a:lnTo>
                <a:lnTo>
                  <a:pt x="164833" y="301358"/>
                </a:lnTo>
                <a:lnTo>
                  <a:pt x="29464" y="347078"/>
                </a:lnTo>
                <a:lnTo>
                  <a:pt x="787" y="383247"/>
                </a:lnTo>
                <a:lnTo>
                  <a:pt x="0" y="388442"/>
                </a:lnTo>
                <a:lnTo>
                  <a:pt x="38" y="484009"/>
                </a:lnTo>
                <a:lnTo>
                  <a:pt x="24803" y="517296"/>
                </a:lnTo>
                <a:lnTo>
                  <a:pt x="35814" y="518820"/>
                </a:lnTo>
                <a:lnTo>
                  <a:pt x="41389" y="518274"/>
                </a:lnTo>
                <a:lnTo>
                  <a:pt x="404812" y="392137"/>
                </a:lnTo>
                <a:lnTo>
                  <a:pt x="409752" y="385025"/>
                </a:lnTo>
                <a:lnTo>
                  <a:pt x="409752" y="380517"/>
                </a:lnTo>
                <a:close/>
              </a:path>
              <a:path w="534034" h="519430" extrusionOk="0">
                <a:moveTo>
                  <a:pt x="533882" y="221602"/>
                </a:moveTo>
                <a:lnTo>
                  <a:pt x="518528" y="182397"/>
                </a:lnTo>
                <a:lnTo>
                  <a:pt x="484124" y="154571"/>
                </a:lnTo>
                <a:lnTo>
                  <a:pt x="44107" y="1143"/>
                </a:lnTo>
                <a:lnTo>
                  <a:pt x="35801" y="0"/>
                </a:lnTo>
                <a:lnTo>
                  <a:pt x="33020" y="50"/>
                </a:lnTo>
                <a:lnTo>
                  <a:pt x="1689" y="24003"/>
                </a:lnTo>
                <a:lnTo>
                  <a:pt x="0" y="130492"/>
                </a:lnTo>
                <a:lnTo>
                  <a:pt x="787" y="135686"/>
                </a:lnTo>
                <a:lnTo>
                  <a:pt x="24866" y="169392"/>
                </a:lnTo>
                <a:lnTo>
                  <a:pt x="281025" y="259461"/>
                </a:lnTo>
                <a:lnTo>
                  <a:pt x="487172" y="330682"/>
                </a:lnTo>
                <a:lnTo>
                  <a:pt x="489800" y="331597"/>
                </a:lnTo>
                <a:lnTo>
                  <a:pt x="492506" y="332193"/>
                </a:lnTo>
                <a:lnTo>
                  <a:pt x="498055" y="332740"/>
                </a:lnTo>
                <a:lnTo>
                  <a:pt x="500824" y="332689"/>
                </a:lnTo>
                <a:lnTo>
                  <a:pt x="532130" y="309067"/>
                </a:lnTo>
                <a:lnTo>
                  <a:pt x="533857" y="300990"/>
                </a:lnTo>
                <a:lnTo>
                  <a:pt x="533882" y="221602"/>
                </a:lnTo>
                <a:close/>
              </a:path>
            </a:pathLst>
          </a:custGeom>
          <a:solidFill>
            <a:srgbClr val="FFDE5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" name="Google Shape;58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32186" y="3834937"/>
            <a:ext cx="3772013" cy="2831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80858" y="608145"/>
            <a:ext cx="5627149" cy="31645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73330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465828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48865" y="97276"/>
            <a:ext cx="3010843" cy="406646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6"/>
          <p:cNvSpPr txBox="1"/>
          <p:nvPr/>
        </p:nvSpPr>
        <p:spPr>
          <a:xfrm>
            <a:off x="645806" y="-2128"/>
            <a:ext cx="1341000" cy="1176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617" rIns="0" bIns="0" anchor="t" anchorCtr="0">
            <a:spAutoFit/>
          </a:bodyPr>
          <a:lstStyle/>
          <a:p>
            <a:pPr marL="8467" marR="3387">
              <a:lnSpc>
                <a:spcPct val="118100"/>
              </a:lnSpc>
              <a:buClr>
                <a:srgbClr val="000000"/>
              </a:buClr>
              <a:buSzPts val="2400"/>
            </a:pPr>
            <a:r>
              <a:rPr lang="uk-UA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тут  твориться  </a:t>
            </a:r>
            <a:r>
              <a:rPr lang="uk-UA" sz="1600" b="1">
                <a:solidFill>
                  <a:srgbClr val="FFB923"/>
                </a:solidFill>
                <a:latin typeface="Arial"/>
                <a:ea typeface="Arial"/>
                <a:cs typeface="Arial"/>
                <a:sym typeface="Arial"/>
              </a:rPr>
              <a:t>безпечне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467">
              <a:spcBef>
                <a:spcPts val="390"/>
              </a:spcBef>
              <a:buClr>
                <a:srgbClr val="000000"/>
              </a:buClr>
              <a:buSzPts val="2400"/>
            </a:pPr>
            <a:r>
              <a:rPr lang="uk-UA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майбутнє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26"/>
          <p:cNvSpPr/>
          <p:nvPr/>
        </p:nvSpPr>
        <p:spPr>
          <a:xfrm>
            <a:off x="72975" y="39113"/>
            <a:ext cx="392853" cy="381423"/>
          </a:xfrm>
          <a:custGeom>
            <a:avLst/>
            <a:gdLst/>
            <a:ahLst/>
            <a:cxnLst/>
            <a:rect l="l" t="t" r="r" b="b"/>
            <a:pathLst>
              <a:path w="589280" h="572135" extrusionOk="0">
                <a:moveTo>
                  <a:pt x="451866" y="419620"/>
                </a:moveTo>
                <a:lnTo>
                  <a:pt x="287705" y="356247"/>
                </a:lnTo>
                <a:lnTo>
                  <a:pt x="231101" y="336613"/>
                </a:lnTo>
                <a:lnTo>
                  <a:pt x="198221" y="330898"/>
                </a:lnTo>
                <a:lnTo>
                  <a:pt x="181775" y="332320"/>
                </a:lnTo>
                <a:lnTo>
                  <a:pt x="32486" y="382739"/>
                </a:lnTo>
                <a:lnTo>
                  <a:pt x="4394" y="411441"/>
                </a:lnTo>
                <a:lnTo>
                  <a:pt x="0" y="428358"/>
                </a:lnTo>
                <a:lnTo>
                  <a:pt x="38" y="533742"/>
                </a:lnTo>
                <a:lnTo>
                  <a:pt x="21615" y="568198"/>
                </a:lnTo>
                <a:lnTo>
                  <a:pt x="39497" y="572135"/>
                </a:lnTo>
                <a:lnTo>
                  <a:pt x="45643" y="571538"/>
                </a:lnTo>
                <a:lnTo>
                  <a:pt x="446405" y="432447"/>
                </a:lnTo>
                <a:lnTo>
                  <a:pt x="451866" y="424599"/>
                </a:lnTo>
                <a:lnTo>
                  <a:pt x="451866" y="419620"/>
                </a:lnTo>
                <a:close/>
              </a:path>
              <a:path w="589280" h="572135" extrusionOk="0">
                <a:moveTo>
                  <a:pt x="588746" y="253809"/>
                </a:moveTo>
                <a:lnTo>
                  <a:pt x="579081" y="213182"/>
                </a:lnTo>
                <a:lnTo>
                  <a:pt x="552145" y="181076"/>
                </a:lnTo>
                <a:lnTo>
                  <a:pt x="48628" y="1257"/>
                </a:lnTo>
                <a:lnTo>
                  <a:pt x="39471" y="0"/>
                </a:lnTo>
                <a:lnTo>
                  <a:pt x="36410" y="63"/>
                </a:lnTo>
                <a:lnTo>
                  <a:pt x="2933" y="23609"/>
                </a:lnTo>
                <a:lnTo>
                  <a:pt x="0" y="143903"/>
                </a:lnTo>
                <a:lnTo>
                  <a:pt x="876" y="149631"/>
                </a:lnTo>
                <a:lnTo>
                  <a:pt x="27419" y="186804"/>
                </a:lnTo>
                <a:lnTo>
                  <a:pt x="309905" y="286131"/>
                </a:lnTo>
                <a:lnTo>
                  <a:pt x="537235" y="364667"/>
                </a:lnTo>
                <a:lnTo>
                  <a:pt x="540131" y="365671"/>
                </a:lnTo>
                <a:lnTo>
                  <a:pt x="543115" y="366331"/>
                </a:lnTo>
                <a:lnTo>
                  <a:pt x="549224" y="366928"/>
                </a:lnTo>
                <a:lnTo>
                  <a:pt x="552284" y="366877"/>
                </a:lnTo>
                <a:lnTo>
                  <a:pt x="585711" y="343649"/>
                </a:lnTo>
                <a:lnTo>
                  <a:pt x="588708" y="331914"/>
                </a:lnTo>
                <a:lnTo>
                  <a:pt x="588746" y="253809"/>
                </a:lnTo>
                <a:close/>
              </a:path>
            </a:pathLst>
          </a:custGeom>
          <a:solidFill>
            <a:srgbClr val="FFDE5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26"/>
          <p:cNvSpPr txBox="1"/>
          <p:nvPr/>
        </p:nvSpPr>
        <p:spPr>
          <a:xfrm>
            <a:off x="8616994" y="756462"/>
            <a:ext cx="3027257" cy="828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033" rIns="0" bIns="0" anchor="t" anchorCtr="0">
            <a:spAutoFit/>
          </a:bodyPr>
          <a:lstStyle/>
          <a:p>
            <a:pPr marL="8467" marR="3387" algn="ctr">
              <a:lnSpc>
                <a:spcPct val="125000"/>
              </a:lnSpc>
              <a:buClr>
                <a:srgbClr val="000000"/>
              </a:buClr>
              <a:buSzPts val="3200"/>
            </a:pPr>
            <a:r>
              <a:rPr lang="uk-UA" sz="2133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БЕЗПЕЧНИЙ ОСВІТНІЙ ПРОСТІР</a:t>
            </a:r>
            <a:endParaRPr sz="2133" b="1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67" name="Google Shape;267;p26"/>
          <p:cNvSpPr txBox="1"/>
          <p:nvPr/>
        </p:nvSpPr>
        <p:spPr>
          <a:xfrm>
            <a:off x="689840" y="1855288"/>
            <a:ext cx="3851571" cy="376606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0" tIns="8033" rIns="0" bIns="0" anchor="t" anchorCtr="0">
            <a:spAutoFit/>
          </a:bodyPr>
          <a:lstStyle/>
          <a:p>
            <a:pPr marL="8044" marR="3387" indent="-423" algn="ctr">
              <a:lnSpc>
                <a:spcPct val="108700"/>
              </a:lnSpc>
              <a:buClr>
                <a:srgbClr val="000000"/>
              </a:buClr>
              <a:buSzPts val="2800"/>
            </a:pPr>
            <a:r>
              <a:rPr lang="uk-UA" sz="1867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Колектив школи пройшов навчання з попередження ризиків, пов’язаних із вибухонебезпечними предметами у відповідності до вимог ЗУ «Про протимінну діяльність в Україні» тривалістю 30 навчальних годин. Також педагоги школи успішно пройшли навчання від освітянської онлайн-платформи у «Зрозуміло» у межах програми «Дивись під ноги! Дивись, куди йдеш!» в обсязі  6</a:t>
            </a:r>
            <a:r>
              <a:rPr lang="uk-UA" sz="1867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1867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годин</a:t>
            </a:r>
            <a:endParaRPr sz="1867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68" name="Google Shape;268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43011" y="1686912"/>
            <a:ext cx="6753551" cy="50694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03192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465828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48865" y="97276"/>
            <a:ext cx="3010843" cy="406646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27"/>
          <p:cNvSpPr txBox="1"/>
          <p:nvPr/>
        </p:nvSpPr>
        <p:spPr>
          <a:xfrm>
            <a:off x="645806" y="-2128"/>
            <a:ext cx="1341000" cy="1176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617" rIns="0" bIns="0" anchor="t" anchorCtr="0">
            <a:spAutoFit/>
          </a:bodyPr>
          <a:lstStyle/>
          <a:p>
            <a:pPr marL="8467" marR="3387">
              <a:lnSpc>
                <a:spcPct val="118100"/>
              </a:lnSpc>
              <a:buClr>
                <a:srgbClr val="000000"/>
              </a:buClr>
              <a:buSzPts val="2400"/>
            </a:pPr>
            <a:r>
              <a:rPr lang="uk-UA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тут  твориться  </a:t>
            </a:r>
            <a:r>
              <a:rPr lang="uk-UA" sz="1600" b="1">
                <a:solidFill>
                  <a:srgbClr val="FFB923"/>
                </a:solidFill>
                <a:latin typeface="Arial"/>
                <a:ea typeface="Arial"/>
                <a:cs typeface="Arial"/>
                <a:sym typeface="Arial"/>
              </a:rPr>
              <a:t>безпечне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467">
              <a:spcBef>
                <a:spcPts val="390"/>
              </a:spcBef>
              <a:buClr>
                <a:srgbClr val="000000"/>
              </a:buClr>
              <a:buSzPts val="2400"/>
            </a:pPr>
            <a:r>
              <a:rPr lang="uk-UA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майбутнє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27"/>
          <p:cNvSpPr/>
          <p:nvPr/>
        </p:nvSpPr>
        <p:spPr>
          <a:xfrm>
            <a:off x="72975" y="39113"/>
            <a:ext cx="392853" cy="381423"/>
          </a:xfrm>
          <a:custGeom>
            <a:avLst/>
            <a:gdLst/>
            <a:ahLst/>
            <a:cxnLst/>
            <a:rect l="l" t="t" r="r" b="b"/>
            <a:pathLst>
              <a:path w="589280" h="572135" extrusionOk="0">
                <a:moveTo>
                  <a:pt x="451866" y="419620"/>
                </a:moveTo>
                <a:lnTo>
                  <a:pt x="287705" y="356247"/>
                </a:lnTo>
                <a:lnTo>
                  <a:pt x="231101" y="336613"/>
                </a:lnTo>
                <a:lnTo>
                  <a:pt x="198221" y="330898"/>
                </a:lnTo>
                <a:lnTo>
                  <a:pt x="181775" y="332320"/>
                </a:lnTo>
                <a:lnTo>
                  <a:pt x="32486" y="382739"/>
                </a:lnTo>
                <a:lnTo>
                  <a:pt x="4394" y="411441"/>
                </a:lnTo>
                <a:lnTo>
                  <a:pt x="0" y="428358"/>
                </a:lnTo>
                <a:lnTo>
                  <a:pt x="38" y="533742"/>
                </a:lnTo>
                <a:lnTo>
                  <a:pt x="21615" y="568198"/>
                </a:lnTo>
                <a:lnTo>
                  <a:pt x="39497" y="572135"/>
                </a:lnTo>
                <a:lnTo>
                  <a:pt x="45643" y="571538"/>
                </a:lnTo>
                <a:lnTo>
                  <a:pt x="446405" y="432447"/>
                </a:lnTo>
                <a:lnTo>
                  <a:pt x="451866" y="424599"/>
                </a:lnTo>
                <a:lnTo>
                  <a:pt x="451866" y="419620"/>
                </a:lnTo>
                <a:close/>
              </a:path>
              <a:path w="589280" h="572135" extrusionOk="0">
                <a:moveTo>
                  <a:pt x="588746" y="253809"/>
                </a:moveTo>
                <a:lnTo>
                  <a:pt x="579081" y="213182"/>
                </a:lnTo>
                <a:lnTo>
                  <a:pt x="552145" y="181076"/>
                </a:lnTo>
                <a:lnTo>
                  <a:pt x="48628" y="1257"/>
                </a:lnTo>
                <a:lnTo>
                  <a:pt x="39471" y="0"/>
                </a:lnTo>
                <a:lnTo>
                  <a:pt x="36410" y="63"/>
                </a:lnTo>
                <a:lnTo>
                  <a:pt x="2933" y="23609"/>
                </a:lnTo>
                <a:lnTo>
                  <a:pt x="0" y="143903"/>
                </a:lnTo>
                <a:lnTo>
                  <a:pt x="876" y="149631"/>
                </a:lnTo>
                <a:lnTo>
                  <a:pt x="27419" y="186804"/>
                </a:lnTo>
                <a:lnTo>
                  <a:pt x="309905" y="286131"/>
                </a:lnTo>
                <a:lnTo>
                  <a:pt x="537235" y="364667"/>
                </a:lnTo>
                <a:lnTo>
                  <a:pt x="540131" y="365671"/>
                </a:lnTo>
                <a:lnTo>
                  <a:pt x="543115" y="366331"/>
                </a:lnTo>
                <a:lnTo>
                  <a:pt x="549224" y="366928"/>
                </a:lnTo>
                <a:lnTo>
                  <a:pt x="552284" y="366877"/>
                </a:lnTo>
                <a:lnTo>
                  <a:pt x="585711" y="343649"/>
                </a:lnTo>
                <a:lnTo>
                  <a:pt x="588708" y="331914"/>
                </a:lnTo>
                <a:lnTo>
                  <a:pt x="588746" y="253809"/>
                </a:lnTo>
                <a:close/>
              </a:path>
            </a:pathLst>
          </a:custGeom>
          <a:solidFill>
            <a:srgbClr val="FFDE5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27"/>
          <p:cNvSpPr txBox="1"/>
          <p:nvPr/>
        </p:nvSpPr>
        <p:spPr>
          <a:xfrm>
            <a:off x="8616994" y="756462"/>
            <a:ext cx="3027257" cy="828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033" rIns="0" bIns="0" anchor="t" anchorCtr="0">
            <a:spAutoFit/>
          </a:bodyPr>
          <a:lstStyle/>
          <a:p>
            <a:pPr marL="8467" marR="3387" algn="ctr">
              <a:lnSpc>
                <a:spcPct val="125000"/>
              </a:lnSpc>
              <a:buClr>
                <a:srgbClr val="000000"/>
              </a:buClr>
              <a:buSzPts val="3200"/>
            </a:pPr>
            <a:r>
              <a:rPr lang="uk-UA" sz="2133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БЕЗПЕЧНИЙ ОСВІТНІЙ ПРОСТІР</a:t>
            </a:r>
            <a:endParaRPr sz="2133" b="1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78" name="Google Shape;278;p27"/>
          <p:cNvSpPr txBox="1"/>
          <p:nvPr/>
        </p:nvSpPr>
        <p:spPr>
          <a:xfrm>
            <a:off x="340117" y="1269283"/>
            <a:ext cx="4075200" cy="573275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0" tIns="8033" rIns="0" bIns="0" anchor="t" anchorCtr="0">
            <a:spAutoFit/>
          </a:bodyPr>
          <a:lstStyle/>
          <a:p>
            <a:pPr marL="8044" marR="3387" indent="-423" algn="ctr">
              <a:lnSpc>
                <a:spcPct val="108700"/>
              </a:lnSpc>
              <a:buClr>
                <a:srgbClr val="000000"/>
              </a:buClr>
              <a:buSzPts val="2800"/>
            </a:pPr>
            <a:r>
              <a:rPr lang="uk-UA" sz="2133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Налагоджено тісну співпрацю з Державною службою надзвичайних ситуацій у в Хмельницькій області, управлінням поліції. На базі закладу успішно функціонує «Клас безпеки». Відзначивши ініціативу, високий професіоналізм у проведенні роботи з попередження усіх ризиківвійськового часу наш заклад отримав статус опорного з навчання цивільного захисту </a:t>
            </a:r>
            <a:r>
              <a:rPr lang="uk-UA" sz="1867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1867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79" name="Google Shape;27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04017" y="3865150"/>
            <a:ext cx="3855683" cy="2894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46459" y="503382"/>
            <a:ext cx="3287125" cy="43844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38083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46582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48865" y="97276"/>
            <a:ext cx="3010843" cy="406646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28"/>
          <p:cNvSpPr txBox="1"/>
          <p:nvPr/>
        </p:nvSpPr>
        <p:spPr>
          <a:xfrm>
            <a:off x="645806" y="-2128"/>
            <a:ext cx="1341000" cy="1176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617" rIns="0" bIns="0" anchor="t" anchorCtr="0">
            <a:spAutoFit/>
          </a:bodyPr>
          <a:lstStyle/>
          <a:p>
            <a:pPr marL="8467" marR="3387">
              <a:lnSpc>
                <a:spcPct val="118100"/>
              </a:lnSpc>
              <a:buClr>
                <a:srgbClr val="000000"/>
              </a:buClr>
              <a:buSzPts val="2400"/>
            </a:pPr>
            <a:r>
              <a:rPr lang="uk-UA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тут  твориться  </a:t>
            </a:r>
            <a:r>
              <a:rPr lang="uk-UA" sz="1600" b="1">
                <a:solidFill>
                  <a:srgbClr val="FFB923"/>
                </a:solidFill>
                <a:latin typeface="Arial"/>
                <a:ea typeface="Arial"/>
                <a:cs typeface="Arial"/>
                <a:sym typeface="Arial"/>
              </a:rPr>
              <a:t>безпечне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467">
              <a:spcBef>
                <a:spcPts val="390"/>
              </a:spcBef>
              <a:buClr>
                <a:srgbClr val="000000"/>
              </a:buClr>
              <a:buSzPts val="2400"/>
            </a:pPr>
            <a:r>
              <a:rPr lang="uk-UA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майбутнє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28"/>
          <p:cNvSpPr/>
          <p:nvPr/>
        </p:nvSpPr>
        <p:spPr>
          <a:xfrm>
            <a:off x="72975" y="39113"/>
            <a:ext cx="392853" cy="381423"/>
          </a:xfrm>
          <a:custGeom>
            <a:avLst/>
            <a:gdLst/>
            <a:ahLst/>
            <a:cxnLst/>
            <a:rect l="l" t="t" r="r" b="b"/>
            <a:pathLst>
              <a:path w="589280" h="572135" extrusionOk="0">
                <a:moveTo>
                  <a:pt x="451866" y="419620"/>
                </a:moveTo>
                <a:lnTo>
                  <a:pt x="287705" y="356247"/>
                </a:lnTo>
                <a:lnTo>
                  <a:pt x="231101" y="336613"/>
                </a:lnTo>
                <a:lnTo>
                  <a:pt x="198221" y="330898"/>
                </a:lnTo>
                <a:lnTo>
                  <a:pt x="181775" y="332320"/>
                </a:lnTo>
                <a:lnTo>
                  <a:pt x="32486" y="382739"/>
                </a:lnTo>
                <a:lnTo>
                  <a:pt x="4394" y="411441"/>
                </a:lnTo>
                <a:lnTo>
                  <a:pt x="0" y="428358"/>
                </a:lnTo>
                <a:lnTo>
                  <a:pt x="38" y="533742"/>
                </a:lnTo>
                <a:lnTo>
                  <a:pt x="21615" y="568198"/>
                </a:lnTo>
                <a:lnTo>
                  <a:pt x="39497" y="572135"/>
                </a:lnTo>
                <a:lnTo>
                  <a:pt x="45643" y="571538"/>
                </a:lnTo>
                <a:lnTo>
                  <a:pt x="446405" y="432447"/>
                </a:lnTo>
                <a:lnTo>
                  <a:pt x="451866" y="424599"/>
                </a:lnTo>
                <a:lnTo>
                  <a:pt x="451866" y="419620"/>
                </a:lnTo>
                <a:close/>
              </a:path>
              <a:path w="589280" h="572135" extrusionOk="0">
                <a:moveTo>
                  <a:pt x="588746" y="253809"/>
                </a:moveTo>
                <a:lnTo>
                  <a:pt x="579081" y="213182"/>
                </a:lnTo>
                <a:lnTo>
                  <a:pt x="552145" y="181076"/>
                </a:lnTo>
                <a:lnTo>
                  <a:pt x="48628" y="1257"/>
                </a:lnTo>
                <a:lnTo>
                  <a:pt x="39471" y="0"/>
                </a:lnTo>
                <a:lnTo>
                  <a:pt x="36410" y="63"/>
                </a:lnTo>
                <a:lnTo>
                  <a:pt x="2933" y="23609"/>
                </a:lnTo>
                <a:lnTo>
                  <a:pt x="0" y="143903"/>
                </a:lnTo>
                <a:lnTo>
                  <a:pt x="876" y="149631"/>
                </a:lnTo>
                <a:lnTo>
                  <a:pt x="27419" y="186804"/>
                </a:lnTo>
                <a:lnTo>
                  <a:pt x="309905" y="286131"/>
                </a:lnTo>
                <a:lnTo>
                  <a:pt x="537235" y="364667"/>
                </a:lnTo>
                <a:lnTo>
                  <a:pt x="540131" y="365671"/>
                </a:lnTo>
                <a:lnTo>
                  <a:pt x="543115" y="366331"/>
                </a:lnTo>
                <a:lnTo>
                  <a:pt x="549224" y="366928"/>
                </a:lnTo>
                <a:lnTo>
                  <a:pt x="552284" y="366877"/>
                </a:lnTo>
                <a:lnTo>
                  <a:pt x="585711" y="343649"/>
                </a:lnTo>
                <a:lnTo>
                  <a:pt x="588708" y="331914"/>
                </a:lnTo>
                <a:lnTo>
                  <a:pt x="588746" y="253809"/>
                </a:lnTo>
                <a:close/>
              </a:path>
            </a:pathLst>
          </a:custGeom>
          <a:solidFill>
            <a:srgbClr val="FFDE5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28"/>
          <p:cNvSpPr txBox="1"/>
          <p:nvPr/>
        </p:nvSpPr>
        <p:spPr>
          <a:xfrm>
            <a:off x="8616994" y="756462"/>
            <a:ext cx="3027200" cy="828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033" rIns="0" bIns="0" anchor="t" anchorCtr="0">
            <a:spAutoFit/>
          </a:bodyPr>
          <a:lstStyle/>
          <a:p>
            <a:pPr marL="8467" marR="3387" algn="ctr">
              <a:lnSpc>
                <a:spcPct val="125000"/>
              </a:lnSpc>
              <a:buClr>
                <a:srgbClr val="000000"/>
              </a:buClr>
              <a:buSzPts val="3200"/>
            </a:pPr>
            <a:r>
              <a:rPr lang="uk-UA" sz="2133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БЕЗПЕЧНИЙ ОСВІТНІЙ ПРОСТІР</a:t>
            </a:r>
            <a:endParaRPr sz="2133" b="1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90" name="Google Shape;290;p28"/>
          <p:cNvSpPr txBox="1"/>
          <p:nvPr/>
        </p:nvSpPr>
        <p:spPr>
          <a:xfrm>
            <a:off x="340117" y="1269284"/>
            <a:ext cx="4075200" cy="430159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0" tIns="8033" rIns="0" bIns="0" anchor="t" anchorCtr="0">
            <a:spAutoFit/>
          </a:bodyPr>
          <a:lstStyle/>
          <a:p>
            <a:pPr marL="8044" marR="3387" indent="-423" algn="ctr">
              <a:lnSpc>
                <a:spcPct val="108700"/>
              </a:lnSpc>
              <a:buClr>
                <a:srgbClr val="000000"/>
              </a:buClr>
              <a:buSzPts val="2800"/>
            </a:pPr>
            <a:r>
              <a:rPr lang="uk-UA" sz="2133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Колектив постійно вдосконалює свої знання з безпеки життєдіяльності. Директор та соціальний педагог пройшли навчання курсу “Про.Безпеку” та провели навчання для колективу.</a:t>
            </a:r>
            <a:endParaRPr sz="2133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8044" marR="3387" indent="-423" algn="ctr">
              <a:lnSpc>
                <a:spcPct val="108700"/>
              </a:lnSpc>
              <a:buClr>
                <a:srgbClr val="000000"/>
              </a:buClr>
              <a:buSzPts val="2800"/>
            </a:pPr>
            <a:r>
              <a:rPr lang="uk-UA" sz="2133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На базі закладу з ГО “Про.ОСВІТУ”проведено регінальний Форум безпеки</a:t>
            </a:r>
            <a:endParaRPr sz="2133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8044" marR="3387" indent="-423" algn="ctr">
              <a:lnSpc>
                <a:spcPct val="108700"/>
              </a:lnSpc>
              <a:buClr>
                <a:srgbClr val="000000"/>
              </a:buClr>
              <a:buSzPts val="2800"/>
            </a:pPr>
            <a:endParaRPr sz="2133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91" name="Google Shape;291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27009" y="3875081"/>
            <a:ext cx="3607184" cy="2706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76434" y="3099004"/>
            <a:ext cx="2610741" cy="3482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16917" y="101600"/>
            <a:ext cx="3861072" cy="28958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07978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46582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48865" y="97276"/>
            <a:ext cx="3010843" cy="406646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29"/>
          <p:cNvSpPr txBox="1"/>
          <p:nvPr/>
        </p:nvSpPr>
        <p:spPr>
          <a:xfrm>
            <a:off x="645806" y="-2128"/>
            <a:ext cx="1341000" cy="1176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617" rIns="0" bIns="0" anchor="t" anchorCtr="0">
            <a:spAutoFit/>
          </a:bodyPr>
          <a:lstStyle/>
          <a:p>
            <a:pPr marL="8467" marR="3387">
              <a:lnSpc>
                <a:spcPct val="118100"/>
              </a:lnSpc>
              <a:buClr>
                <a:srgbClr val="000000"/>
              </a:buClr>
              <a:buSzPts val="2400"/>
            </a:pPr>
            <a:r>
              <a:rPr lang="uk-UA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тут  твориться  </a:t>
            </a:r>
            <a:r>
              <a:rPr lang="uk-UA" sz="1600" b="1">
                <a:solidFill>
                  <a:srgbClr val="FFB923"/>
                </a:solidFill>
                <a:latin typeface="Arial"/>
                <a:ea typeface="Arial"/>
                <a:cs typeface="Arial"/>
                <a:sym typeface="Arial"/>
              </a:rPr>
              <a:t>безпечне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467">
              <a:spcBef>
                <a:spcPts val="390"/>
              </a:spcBef>
              <a:buClr>
                <a:srgbClr val="000000"/>
              </a:buClr>
              <a:buSzPts val="2400"/>
            </a:pPr>
            <a:r>
              <a:rPr lang="uk-UA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майбутнє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29"/>
          <p:cNvSpPr/>
          <p:nvPr/>
        </p:nvSpPr>
        <p:spPr>
          <a:xfrm>
            <a:off x="72975" y="39113"/>
            <a:ext cx="392853" cy="381423"/>
          </a:xfrm>
          <a:custGeom>
            <a:avLst/>
            <a:gdLst/>
            <a:ahLst/>
            <a:cxnLst/>
            <a:rect l="l" t="t" r="r" b="b"/>
            <a:pathLst>
              <a:path w="589280" h="572135" extrusionOk="0">
                <a:moveTo>
                  <a:pt x="451866" y="419620"/>
                </a:moveTo>
                <a:lnTo>
                  <a:pt x="287705" y="356247"/>
                </a:lnTo>
                <a:lnTo>
                  <a:pt x="231101" y="336613"/>
                </a:lnTo>
                <a:lnTo>
                  <a:pt x="198221" y="330898"/>
                </a:lnTo>
                <a:lnTo>
                  <a:pt x="181775" y="332320"/>
                </a:lnTo>
                <a:lnTo>
                  <a:pt x="32486" y="382739"/>
                </a:lnTo>
                <a:lnTo>
                  <a:pt x="4394" y="411441"/>
                </a:lnTo>
                <a:lnTo>
                  <a:pt x="0" y="428358"/>
                </a:lnTo>
                <a:lnTo>
                  <a:pt x="38" y="533742"/>
                </a:lnTo>
                <a:lnTo>
                  <a:pt x="21615" y="568198"/>
                </a:lnTo>
                <a:lnTo>
                  <a:pt x="39497" y="572135"/>
                </a:lnTo>
                <a:lnTo>
                  <a:pt x="45643" y="571538"/>
                </a:lnTo>
                <a:lnTo>
                  <a:pt x="446405" y="432447"/>
                </a:lnTo>
                <a:lnTo>
                  <a:pt x="451866" y="424599"/>
                </a:lnTo>
                <a:lnTo>
                  <a:pt x="451866" y="419620"/>
                </a:lnTo>
                <a:close/>
              </a:path>
              <a:path w="589280" h="572135" extrusionOk="0">
                <a:moveTo>
                  <a:pt x="588746" y="253809"/>
                </a:moveTo>
                <a:lnTo>
                  <a:pt x="579081" y="213182"/>
                </a:lnTo>
                <a:lnTo>
                  <a:pt x="552145" y="181076"/>
                </a:lnTo>
                <a:lnTo>
                  <a:pt x="48628" y="1257"/>
                </a:lnTo>
                <a:lnTo>
                  <a:pt x="39471" y="0"/>
                </a:lnTo>
                <a:lnTo>
                  <a:pt x="36410" y="63"/>
                </a:lnTo>
                <a:lnTo>
                  <a:pt x="2933" y="23609"/>
                </a:lnTo>
                <a:lnTo>
                  <a:pt x="0" y="143903"/>
                </a:lnTo>
                <a:lnTo>
                  <a:pt x="876" y="149631"/>
                </a:lnTo>
                <a:lnTo>
                  <a:pt x="27419" y="186804"/>
                </a:lnTo>
                <a:lnTo>
                  <a:pt x="309905" y="286131"/>
                </a:lnTo>
                <a:lnTo>
                  <a:pt x="537235" y="364667"/>
                </a:lnTo>
                <a:lnTo>
                  <a:pt x="540131" y="365671"/>
                </a:lnTo>
                <a:lnTo>
                  <a:pt x="543115" y="366331"/>
                </a:lnTo>
                <a:lnTo>
                  <a:pt x="549224" y="366928"/>
                </a:lnTo>
                <a:lnTo>
                  <a:pt x="552284" y="366877"/>
                </a:lnTo>
                <a:lnTo>
                  <a:pt x="585711" y="343649"/>
                </a:lnTo>
                <a:lnTo>
                  <a:pt x="588708" y="331914"/>
                </a:lnTo>
                <a:lnTo>
                  <a:pt x="588746" y="253809"/>
                </a:lnTo>
                <a:close/>
              </a:path>
            </a:pathLst>
          </a:custGeom>
          <a:solidFill>
            <a:srgbClr val="FFDE5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29"/>
          <p:cNvSpPr txBox="1"/>
          <p:nvPr/>
        </p:nvSpPr>
        <p:spPr>
          <a:xfrm>
            <a:off x="8616994" y="756462"/>
            <a:ext cx="3027200" cy="828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033" rIns="0" bIns="0" anchor="t" anchorCtr="0">
            <a:spAutoFit/>
          </a:bodyPr>
          <a:lstStyle/>
          <a:p>
            <a:pPr marL="8467" marR="3387" algn="ctr">
              <a:lnSpc>
                <a:spcPct val="125000"/>
              </a:lnSpc>
              <a:buClr>
                <a:srgbClr val="000000"/>
              </a:buClr>
              <a:buSzPts val="3200"/>
            </a:pPr>
            <a:r>
              <a:rPr lang="uk-UA" sz="2133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БЕЗПЕЧНИЙ ОСВІТНІЙ ПРОСТІР</a:t>
            </a:r>
            <a:endParaRPr sz="2133" b="1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03" name="Google Shape;303;p29"/>
          <p:cNvSpPr txBox="1"/>
          <p:nvPr/>
        </p:nvSpPr>
        <p:spPr>
          <a:xfrm>
            <a:off x="2350467" y="1174467"/>
            <a:ext cx="4075200" cy="143927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0" tIns="8033" rIns="0" bIns="0" anchor="t" anchorCtr="0">
            <a:spAutoFit/>
          </a:bodyPr>
          <a:lstStyle/>
          <a:p>
            <a:pPr marL="8044" marR="3387" indent="-423" algn="ctr">
              <a:lnSpc>
                <a:spcPct val="108700"/>
              </a:lnSpc>
              <a:buClr>
                <a:srgbClr val="000000"/>
              </a:buClr>
              <a:buSzPts val="2800"/>
            </a:pPr>
            <a:r>
              <a:rPr lang="uk-UA" sz="2133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Протягом 2023/2024 н.р. у закладі успішно реалізовано проєкт “Інструктажі безпеки”</a:t>
            </a:r>
            <a:endParaRPr sz="1867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04" name="Google Shape;304;p29"/>
          <p:cNvPicPr preferRelativeResize="0"/>
          <p:nvPr/>
        </p:nvPicPr>
        <p:blipFill rotWithShape="1">
          <a:blip r:embed="rId5">
            <a:alphaModFix/>
          </a:blip>
          <a:srcRect t="5979" r="-1916"/>
          <a:stretch/>
        </p:blipFill>
        <p:spPr>
          <a:xfrm>
            <a:off x="7569000" y="1672659"/>
            <a:ext cx="4075200" cy="5012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2162583" y="2119250"/>
            <a:ext cx="3913516" cy="52180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87283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46582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48865" y="97276"/>
            <a:ext cx="3010843" cy="406646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0"/>
          <p:cNvSpPr txBox="1"/>
          <p:nvPr/>
        </p:nvSpPr>
        <p:spPr>
          <a:xfrm>
            <a:off x="645806" y="-2128"/>
            <a:ext cx="1341000" cy="1176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617" rIns="0" bIns="0" anchor="t" anchorCtr="0">
            <a:spAutoFit/>
          </a:bodyPr>
          <a:lstStyle/>
          <a:p>
            <a:pPr marL="8467" marR="3387">
              <a:lnSpc>
                <a:spcPct val="118100"/>
              </a:lnSpc>
              <a:buClr>
                <a:srgbClr val="000000"/>
              </a:buClr>
              <a:buSzPts val="2400"/>
            </a:pPr>
            <a:r>
              <a:rPr lang="uk-UA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тут  твориться  </a:t>
            </a:r>
            <a:r>
              <a:rPr lang="uk-UA" sz="1600" b="1">
                <a:solidFill>
                  <a:srgbClr val="FFB923"/>
                </a:solidFill>
                <a:latin typeface="Arial"/>
                <a:ea typeface="Arial"/>
                <a:cs typeface="Arial"/>
                <a:sym typeface="Arial"/>
              </a:rPr>
              <a:t>безпечне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467">
              <a:spcBef>
                <a:spcPts val="390"/>
              </a:spcBef>
              <a:buClr>
                <a:srgbClr val="000000"/>
              </a:buClr>
              <a:buSzPts val="2400"/>
            </a:pPr>
            <a:r>
              <a:rPr lang="uk-UA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майбутнє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30"/>
          <p:cNvSpPr/>
          <p:nvPr/>
        </p:nvSpPr>
        <p:spPr>
          <a:xfrm>
            <a:off x="72975" y="39113"/>
            <a:ext cx="392853" cy="381423"/>
          </a:xfrm>
          <a:custGeom>
            <a:avLst/>
            <a:gdLst/>
            <a:ahLst/>
            <a:cxnLst/>
            <a:rect l="l" t="t" r="r" b="b"/>
            <a:pathLst>
              <a:path w="589280" h="572135" extrusionOk="0">
                <a:moveTo>
                  <a:pt x="451866" y="419620"/>
                </a:moveTo>
                <a:lnTo>
                  <a:pt x="287705" y="356247"/>
                </a:lnTo>
                <a:lnTo>
                  <a:pt x="231101" y="336613"/>
                </a:lnTo>
                <a:lnTo>
                  <a:pt x="198221" y="330898"/>
                </a:lnTo>
                <a:lnTo>
                  <a:pt x="181775" y="332320"/>
                </a:lnTo>
                <a:lnTo>
                  <a:pt x="32486" y="382739"/>
                </a:lnTo>
                <a:lnTo>
                  <a:pt x="4394" y="411441"/>
                </a:lnTo>
                <a:lnTo>
                  <a:pt x="0" y="428358"/>
                </a:lnTo>
                <a:lnTo>
                  <a:pt x="38" y="533742"/>
                </a:lnTo>
                <a:lnTo>
                  <a:pt x="21615" y="568198"/>
                </a:lnTo>
                <a:lnTo>
                  <a:pt x="39497" y="572135"/>
                </a:lnTo>
                <a:lnTo>
                  <a:pt x="45643" y="571538"/>
                </a:lnTo>
                <a:lnTo>
                  <a:pt x="446405" y="432447"/>
                </a:lnTo>
                <a:lnTo>
                  <a:pt x="451866" y="424599"/>
                </a:lnTo>
                <a:lnTo>
                  <a:pt x="451866" y="419620"/>
                </a:lnTo>
                <a:close/>
              </a:path>
              <a:path w="589280" h="572135" extrusionOk="0">
                <a:moveTo>
                  <a:pt x="588746" y="253809"/>
                </a:moveTo>
                <a:lnTo>
                  <a:pt x="579081" y="213182"/>
                </a:lnTo>
                <a:lnTo>
                  <a:pt x="552145" y="181076"/>
                </a:lnTo>
                <a:lnTo>
                  <a:pt x="48628" y="1257"/>
                </a:lnTo>
                <a:lnTo>
                  <a:pt x="39471" y="0"/>
                </a:lnTo>
                <a:lnTo>
                  <a:pt x="36410" y="63"/>
                </a:lnTo>
                <a:lnTo>
                  <a:pt x="2933" y="23609"/>
                </a:lnTo>
                <a:lnTo>
                  <a:pt x="0" y="143903"/>
                </a:lnTo>
                <a:lnTo>
                  <a:pt x="876" y="149631"/>
                </a:lnTo>
                <a:lnTo>
                  <a:pt x="27419" y="186804"/>
                </a:lnTo>
                <a:lnTo>
                  <a:pt x="309905" y="286131"/>
                </a:lnTo>
                <a:lnTo>
                  <a:pt x="537235" y="364667"/>
                </a:lnTo>
                <a:lnTo>
                  <a:pt x="540131" y="365671"/>
                </a:lnTo>
                <a:lnTo>
                  <a:pt x="543115" y="366331"/>
                </a:lnTo>
                <a:lnTo>
                  <a:pt x="549224" y="366928"/>
                </a:lnTo>
                <a:lnTo>
                  <a:pt x="552284" y="366877"/>
                </a:lnTo>
                <a:lnTo>
                  <a:pt x="585711" y="343649"/>
                </a:lnTo>
                <a:lnTo>
                  <a:pt x="588708" y="331914"/>
                </a:lnTo>
                <a:lnTo>
                  <a:pt x="588746" y="253809"/>
                </a:lnTo>
                <a:close/>
              </a:path>
            </a:pathLst>
          </a:custGeom>
          <a:solidFill>
            <a:srgbClr val="FFDE5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30"/>
          <p:cNvSpPr txBox="1"/>
          <p:nvPr/>
        </p:nvSpPr>
        <p:spPr>
          <a:xfrm>
            <a:off x="8616994" y="756462"/>
            <a:ext cx="3027200" cy="828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033" rIns="0" bIns="0" anchor="t" anchorCtr="0">
            <a:spAutoFit/>
          </a:bodyPr>
          <a:lstStyle/>
          <a:p>
            <a:pPr marL="8467" marR="3387" algn="ctr">
              <a:lnSpc>
                <a:spcPct val="125000"/>
              </a:lnSpc>
              <a:buClr>
                <a:srgbClr val="000000"/>
              </a:buClr>
              <a:buSzPts val="3200"/>
            </a:pPr>
            <a:r>
              <a:rPr lang="uk-UA" sz="2133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БЕЗПЕЧНИЙ ОСВІТНІЙ ПРОСТІР</a:t>
            </a:r>
            <a:endParaRPr sz="2133" b="1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15" name="Google Shape;315;p30"/>
          <p:cNvSpPr txBox="1"/>
          <p:nvPr/>
        </p:nvSpPr>
        <p:spPr>
          <a:xfrm>
            <a:off x="132300" y="1231881"/>
            <a:ext cx="3169800" cy="463803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0" tIns="8033" rIns="0" bIns="0" anchor="t" anchorCtr="0">
            <a:spAutoFit/>
          </a:bodyPr>
          <a:lstStyle/>
          <a:p>
            <a:pPr marL="8044" marR="3387" indent="-423" algn="ctr">
              <a:lnSpc>
                <a:spcPct val="108700"/>
              </a:lnSpc>
              <a:buClr>
                <a:srgbClr val="000000"/>
              </a:buClr>
              <a:buSzPts val="2800"/>
            </a:pPr>
            <a:r>
              <a:rPr lang="uk-UA" sz="3067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З вересня 2024 року на базі закладу розпочнеться  втілення проєкту СЛУЖБИ ОСВІТНЬОЇ БЕЗПЕКИ</a:t>
            </a:r>
            <a:endParaRPr sz="3067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16" name="Google Shape;316;p30"/>
          <p:cNvPicPr preferRelativeResize="0"/>
          <p:nvPr/>
        </p:nvPicPr>
        <p:blipFill rotWithShape="1">
          <a:blip r:embed="rId5">
            <a:alphaModFix/>
          </a:blip>
          <a:srcRect l="11039" b="1244"/>
          <a:stretch/>
        </p:blipFill>
        <p:spPr>
          <a:xfrm>
            <a:off x="8589051" y="1605067"/>
            <a:ext cx="3168784" cy="2639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89042" y="4345698"/>
            <a:ext cx="3168786" cy="2377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75992" y="420538"/>
            <a:ext cx="3440016" cy="258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62383" y="3376667"/>
            <a:ext cx="3253616" cy="24402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7536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1"/>
          <p:cNvSpPr/>
          <p:nvPr/>
        </p:nvSpPr>
        <p:spPr>
          <a:xfrm>
            <a:off x="235411" y="5415000"/>
            <a:ext cx="467783" cy="454660"/>
          </a:xfrm>
          <a:custGeom>
            <a:avLst/>
            <a:gdLst/>
            <a:ahLst/>
            <a:cxnLst/>
            <a:rect l="l" t="t" r="r" b="b"/>
            <a:pathLst>
              <a:path w="701675" h="681990" extrusionOk="0">
                <a:moveTo>
                  <a:pt x="538403" y="499973"/>
                </a:moveTo>
                <a:lnTo>
                  <a:pt x="342811" y="424472"/>
                </a:lnTo>
                <a:lnTo>
                  <a:pt x="275361" y="401078"/>
                </a:lnTo>
                <a:lnTo>
                  <a:pt x="236181" y="394462"/>
                </a:lnTo>
                <a:lnTo>
                  <a:pt x="226161" y="394881"/>
                </a:lnTo>
                <a:lnTo>
                  <a:pt x="38709" y="456044"/>
                </a:lnTo>
                <a:lnTo>
                  <a:pt x="8318" y="484060"/>
                </a:lnTo>
                <a:lnTo>
                  <a:pt x="0" y="510400"/>
                </a:lnTo>
                <a:lnTo>
                  <a:pt x="50" y="635965"/>
                </a:lnTo>
                <a:lnTo>
                  <a:pt x="50" y="639610"/>
                </a:lnTo>
                <a:lnTo>
                  <a:pt x="22529" y="675284"/>
                </a:lnTo>
                <a:lnTo>
                  <a:pt x="47053" y="681710"/>
                </a:lnTo>
                <a:lnTo>
                  <a:pt x="54381" y="680999"/>
                </a:lnTo>
                <a:lnTo>
                  <a:pt x="531901" y="515264"/>
                </a:lnTo>
                <a:lnTo>
                  <a:pt x="538403" y="505917"/>
                </a:lnTo>
                <a:lnTo>
                  <a:pt x="538403" y="499973"/>
                </a:lnTo>
                <a:close/>
              </a:path>
              <a:path w="701675" h="681990" extrusionOk="0">
                <a:moveTo>
                  <a:pt x="701497" y="302425"/>
                </a:moveTo>
                <a:lnTo>
                  <a:pt x="693458" y="261594"/>
                </a:lnTo>
                <a:lnTo>
                  <a:pt x="670547" y="226809"/>
                </a:lnTo>
                <a:lnTo>
                  <a:pt x="636117" y="203098"/>
                </a:lnTo>
                <a:lnTo>
                  <a:pt x="57950" y="1498"/>
                </a:lnTo>
                <a:lnTo>
                  <a:pt x="47040" y="0"/>
                </a:lnTo>
                <a:lnTo>
                  <a:pt x="43383" y="76"/>
                </a:lnTo>
                <a:lnTo>
                  <a:pt x="8928" y="18643"/>
                </a:lnTo>
                <a:lnTo>
                  <a:pt x="0" y="171450"/>
                </a:lnTo>
                <a:lnTo>
                  <a:pt x="1028" y="178282"/>
                </a:lnTo>
                <a:lnTo>
                  <a:pt x="21386" y="214185"/>
                </a:lnTo>
                <a:lnTo>
                  <a:pt x="369252" y="340918"/>
                </a:lnTo>
                <a:lnTo>
                  <a:pt x="640118" y="434505"/>
                </a:lnTo>
                <a:lnTo>
                  <a:pt x="643572" y="435698"/>
                </a:lnTo>
                <a:lnTo>
                  <a:pt x="647128" y="436486"/>
                </a:lnTo>
                <a:lnTo>
                  <a:pt x="654418" y="437210"/>
                </a:lnTo>
                <a:lnTo>
                  <a:pt x="658050" y="437134"/>
                </a:lnTo>
                <a:lnTo>
                  <a:pt x="692404" y="418846"/>
                </a:lnTo>
                <a:lnTo>
                  <a:pt x="701459" y="395490"/>
                </a:lnTo>
                <a:lnTo>
                  <a:pt x="701497" y="302425"/>
                </a:lnTo>
                <a:close/>
              </a:path>
            </a:pathLst>
          </a:custGeom>
          <a:solidFill>
            <a:srgbClr val="FFDE5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31"/>
          <p:cNvSpPr txBox="1">
            <a:spLocks noGrp="1"/>
          </p:cNvSpPr>
          <p:nvPr>
            <p:ph type="title"/>
          </p:nvPr>
        </p:nvSpPr>
        <p:spPr>
          <a:xfrm>
            <a:off x="263507" y="5995645"/>
            <a:ext cx="11928493" cy="75837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9300" rIns="0" bIns="0" rtlCol="0" anchor="t" anchorCtr="0">
            <a:spAutoFit/>
          </a:bodyPr>
          <a:lstStyle/>
          <a:p>
            <a:pPr marL="8467"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uk-UA" sz="4867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НАВЧАННЯ ПІД ЧАС ВІЙНИ</a:t>
            </a:r>
            <a:endParaRPr sz="4867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26" name="Google Shape;326;p31"/>
          <p:cNvSpPr txBox="1"/>
          <p:nvPr/>
        </p:nvSpPr>
        <p:spPr>
          <a:xfrm>
            <a:off x="5760720" y="104042"/>
            <a:ext cx="6284000" cy="104622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buClr>
                <a:srgbClr val="000000"/>
              </a:buClr>
              <a:buSzPts val="3200"/>
            </a:pPr>
            <a:r>
              <a:rPr lang="uk-UA" sz="2133">
                <a:latin typeface="Times New Roman"/>
                <a:ea typeface="Times New Roman"/>
                <a:cs typeface="Times New Roman"/>
                <a:sym typeface="Times New Roman"/>
              </a:rPr>
              <a:t>Н</a:t>
            </a:r>
            <a:r>
              <a:rPr lang="uk-UA" sz="2133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авчання в закладі забезпечено повністю в очному форматі. Школа надає для учасників освітнього процесу протирадіаційне укриття (на 1</a:t>
            </a:r>
            <a:r>
              <a:rPr lang="uk-UA" sz="2133"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r>
              <a:rPr lang="uk-UA" sz="2133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00 місць), </a:t>
            </a:r>
            <a:endParaRPr sz="21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7" name="Google Shape;32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380" y="168654"/>
            <a:ext cx="2859984" cy="214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9916" y="2424611"/>
            <a:ext cx="2595449" cy="3461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66964" y="1252241"/>
            <a:ext cx="3480032" cy="4641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48596" y="1680858"/>
            <a:ext cx="5041805" cy="37845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58321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2"/>
          <p:cNvSpPr/>
          <p:nvPr/>
        </p:nvSpPr>
        <p:spPr>
          <a:xfrm>
            <a:off x="10148555" y="0"/>
            <a:ext cx="2044700" cy="6858000"/>
          </a:xfrm>
          <a:custGeom>
            <a:avLst/>
            <a:gdLst/>
            <a:ahLst/>
            <a:cxnLst/>
            <a:rect l="l" t="t" r="r" b="b"/>
            <a:pathLst>
              <a:path w="3067050" h="10287000" extrusionOk="0">
                <a:moveTo>
                  <a:pt x="3067049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3067049" y="0"/>
                </a:lnTo>
                <a:lnTo>
                  <a:pt x="3067049" y="10286999"/>
                </a:lnTo>
                <a:close/>
              </a:path>
            </a:pathLst>
          </a:custGeom>
          <a:solidFill>
            <a:srgbClr val="5CE1E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32"/>
          <p:cNvSpPr txBox="1"/>
          <p:nvPr/>
        </p:nvSpPr>
        <p:spPr>
          <a:xfrm>
            <a:off x="620121" y="1"/>
            <a:ext cx="1214967" cy="1001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033" rIns="0" bIns="0" anchor="t" anchorCtr="0">
            <a:spAutoFit/>
          </a:bodyPr>
          <a:lstStyle/>
          <a:p>
            <a:pPr marL="8467" marR="3387">
              <a:lnSpc>
                <a:spcPct val="117500"/>
              </a:lnSpc>
              <a:buClr>
                <a:srgbClr val="000000"/>
              </a:buClr>
              <a:buSzPts val="2050"/>
            </a:pPr>
            <a:r>
              <a:rPr lang="uk-UA" sz="13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тут  твориться  </a:t>
            </a:r>
            <a:r>
              <a:rPr lang="uk-UA" sz="1367" b="1">
                <a:solidFill>
                  <a:srgbClr val="FFB923"/>
                </a:solidFill>
                <a:latin typeface="Arial"/>
                <a:ea typeface="Arial"/>
                <a:cs typeface="Arial"/>
                <a:sym typeface="Arial"/>
              </a:rPr>
              <a:t>МОТИВУЮЧЕ</a:t>
            </a:r>
            <a:endParaRPr sz="13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467">
              <a:spcBef>
                <a:spcPts val="287"/>
              </a:spcBef>
              <a:buClr>
                <a:srgbClr val="000000"/>
              </a:buClr>
              <a:buSzPts val="2050"/>
            </a:pPr>
            <a:r>
              <a:rPr lang="uk-UA" sz="13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майбутнє</a:t>
            </a:r>
            <a:endParaRPr sz="13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32"/>
          <p:cNvSpPr/>
          <p:nvPr/>
        </p:nvSpPr>
        <p:spPr>
          <a:xfrm>
            <a:off x="172373" y="1134"/>
            <a:ext cx="297180" cy="289137"/>
          </a:xfrm>
          <a:custGeom>
            <a:avLst/>
            <a:gdLst/>
            <a:ahLst/>
            <a:cxnLst/>
            <a:rect l="l" t="t" r="r" b="b"/>
            <a:pathLst>
              <a:path w="445770" h="433705" extrusionOk="0">
                <a:moveTo>
                  <a:pt x="342074" y="315366"/>
                </a:moveTo>
                <a:lnTo>
                  <a:pt x="174955" y="254812"/>
                </a:lnTo>
                <a:lnTo>
                  <a:pt x="150063" y="250482"/>
                </a:lnTo>
                <a:lnTo>
                  <a:pt x="137604" y="251574"/>
                </a:lnTo>
                <a:lnTo>
                  <a:pt x="24599" y="289737"/>
                </a:lnTo>
                <a:lnTo>
                  <a:pt x="660" y="319938"/>
                </a:lnTo>
                <a:lnTo>
                  <a:pt x="0" y="324269"/>
                </a:lnTo>
                <a:lnTo>
                  <a:pt x="38" y="404050"/>
                </a:lnTo>
                <a:lnTo>
                  <a:pt x="38" y="406361"/>
                </a:lnTo>
                <a:lnTo>
                  <a:pt x="27584" y="433070"/>
                </a:lnTo>
                <a:lnTo>
                  <a:pt x="29908" y="433108"/>
                </a:lnTo>
                <a:lnTo>
                  <a:pt x="34556" y="432663"/>
                </a:lnTo>
                <a:lnTo>
                  <a:pt x="36830" y="432155"/>
                </a:lnTo>
                <a:lnTo>
                  <a:pt x="336156" y="328028"/>
                </a:lnTo>
                <a:lnTo>
                  <a:pt x="340106" y="326542"/>
                </a:lnTo>
                <a:lnTo>
                  <a:pt x="342074" y="323710"/>
                </a:lnTo>
                <a:lnTo>
                  <a:pt x="342074" y="315366"/>
                </a:lnTo>
                <a:close/>
              </a:path>
              <a:path w="445770" h="433705" extrusionOk="0">
                <a:moveTo>
                  <a:pt x="445693" y="184988"/>
                </a:moveTo>
                <a:lnTo>
                  <a:pt x="428701" y="146431"/>
                </a:lnTo>
                <a:lnTo>
                  <a:pt x="36817" y="952"/>
                </a:lnTo>
                <a:lnTo>
                  <a:pt x="29895" y="0"/>
                </a:lnTo>
                <a:lnTo>
                  <a:pt x="27571" y="38"/>
                </a:lnTo>
                <a:lnTo>
                  <a:pt x="38" y="26822"/>
                </a:lnTo>
                <a:lnTo>
                  <a:pt x="0" y="108927"/>
                </a:lnTo>
                <a:lnTo>
                  <a:pt x="660" y="113271"/>
                </a:lnTo>
                <a:lnTo>
                  <a:pt x="24676" y="143459"/>
                </a:lnTo>
                <a:lnTo>
                  <a:pt x="234607" y="216598"/>
                </a:lnTo>
                <a:lnTo>
                  <a:pt x="406692" y="276047"/>
                </a:lnTo>
                <a:lnTo>
                  <a:pt x="408889" y="276809"/>
                </a:lnTo>
                <a:lnTo>
                  <a:pt x="411149" y="277304"/>
                </a:lnTo>
                <a:lnTo>
                  <a:pt x="415772" y="277761"/>
                </a:lnTo>
                <a:lnTo>
                  <a:pt x="418084" y="277723"/>
                </a:lnTo>
                <a:lnTo>
                  <a:pt x="445668" y="251256"/>
                </a:lnTo>
                <a:lnTo>
                  <a:pt x="445693" y="184988"/>
                </a:lnTo>
                <a:close/>
              </a:path>
            </a:pathLst>
          </a:custGeom>
          <a:solidFill>
            <a:srgbClr val="FFDE5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8" name="Google Shape;338;p32"/>
          <p:cNvGrpSpPr/>
          <p:nvPr/>
        </p:nvGrpSpPr>
        <p:grpSpPr>
          <a:xfrm>
            <a:off x="274642" y="1141702"/>
            <a:ext cx="1690683" cy="1533766"/>
            <a:chOff x="858175" y="442579"/>
            <a:chExt cx="9959340" cy="9511030"/>
          </a:xfrm>
        </p:grpSpPr>
        <p:sp>
          <p:nvSpPr>
            <p:cNvPr id="339" name="Google Shape;339;p32"/>
            <p:cNvSpPr/>
            <p:nvPr/>
          </p:nvSpPr>
          <p:spPr>
            <a:xfrm>
              <a:off x="858175" y="442579"/>
              <a:ext cx="9959340" cy="9511030"/>
            </a:xfrm>
            <a:custGeom>
              <a:avLst/>
              <a:gdLst/>
              <a:ahLst/>
              <a:cxnLst/>
              <a:rect l="l" t="t" r="r" b="b"/>
              <a:pathLst>
                <a:path w="9959340" h="9511030" extrusionOk="0">
                  <a:moveTo>
                    <a:pt x="4979392" y="9510566"/>
                  </a:moveTo>
                  <a:lnTo>
                    <a:pt x="4930503" y="9510337"/>
                  </a:lnTo>
                  <a:lnTo>
                    <a:pt x="4881625" y="9509649"/>
                  </a:lnTo>
                  <a:lnTo>
                    <a:pt x="4832760" y="9508504"/>
                  </a:lnTo>
                  <a:lnTo>
                    <a:pt x="4783906" y="9506900"/>
                  </a:lnTo>
                  <a:lnTo>
                    <a:pt x="4735065" y="9504838"/>
                  </a:lnTo>
                  <a:lnTo>
                    <a:pt x="4686246" y="9502318"/>
                  </a:lnTo>
                  <a:lnTo>
                    <a:pt x="4637463" y="9499341"/>
                  </a:lnTo>
                  <a:lnTo>
                    <a:pt x="4588715" y="9495907"/>
                  </a:lnTo>
                  <a:lnTo>
                    <a:pt x="4540003" y="9492016"/>
                  </a:lnTo>
                  <a:lnTo>
                    <a:pt x="4491326" y="9487668"/>
                  </a:lnTo>
                  <a:lnTo>
                    <a:pt x="4442696" y="9482864"/>
                  </a:lnTo>
                  <a:lnTo>
                    <a:pt x="4394125" y="9477604"/>
                  </a:lnTo>
                  <a:lnTo>
                    <a:pt x="4345612" y="9471890"/>
                  </a:lnTo>
                  <a:lnTo>
                    <a:pt x="4297158" y="9465721"/>
                  </a:lnTo>
                  <a:lnTo>
                    <a:pt x="4248763" y="9459097"/>
                  </a:lnTo>
                  <a:lnTo>
                    <a:pt x="4200438" y="9452019"/>
                  </a:lnTo>
                  <a:lnTo>
                    <a:pt x="4152196" y="9444490"/>
                  </a:lnTo>
                  <a:lnTo>
                    <a:pt x="4104035" y="9436510"/>
                  </a:lnTo>
                  <a:lnTo>
                    <a:pt x="4055957" y="9428077"/>
                  </a:lnTo>
                  <a:lnTo>
                    <a:pt x="4007960" y="9419194"/>
                  </a:lnTo>
                  <a:lnTo>
                    <a:pt x="3960057" y="9409860"/>
                  </a:lnTo>
                  <a:lnTo>
                    <a:pt x="3912260" y="9400080"/>
                  </a:lnTo>
                  <a:lnTo>
                    <a:pt x="3864567" y="9389852"/>
                  </a:lnTo>
                  <a:lnTo>
                    <a:pt x="3816980" y="9379177"/>
                  </a:lnTo>
                  <a:lnTo>
                    <a:pt x="3769498" y="9368055"/>
                  </a:lnTo>
                  <a:lnTo>
                    <a:pt x="3722132" y="9356488"/>
                  </a:lnTo>
                  <a:lnTo>
                    <a:pt x="3674895" y="9344480"/>
                  </a:lnTo>
                  <a:lnTo>
                    <a:pt x="3627785" y="9332030"/>
                  </a:lnTo>
                  <a:lnTo>
                    <a:pt x="3580804" y="9319138"/>
                  </a:lnTo>
                  <a:lnTo>
                    <a:pt x="3533950" y="9305805"/>
                  </a:lnTo>
                  <a:lnTo>
                    <a:pt x="3487236" y="9292032"/>
                  </a:lnTo>
                  <a:lnTo>
                    <a:pt x="3440673" y="9277824"/>
                  </a:lnTo>
                  <a:lnTo>
                    <a:pt x="3394259" y="9263182"/>
                  </a:lnTo>
                  <a:lnTo>
                    <a:pt x="3347997" y="9248104"/>
                  </a:lnTo>
                  <a:lnTo>
                    <a:pt x="3301885" y="9232591"/>
                  </a:lnTo>
                  <a:lnTo>
                    <a:pt x="3255934" y="9216646"/>
                  </a:lnTo>
                  <a:lnTo>
                    <a:pt x="3210156" y="9200273"/>
                  </a:lnTo>
                  <a:lnTo>
                    <a:pt x="3164552" y="9183473"/>
                  </a:lnTo>
                  <a:lnTo>
                    <a:pt x="3119120" y="9166246"/>
                  </a:lnTo>
                  <a:lnTo>
                    <a:pt x="3073860" y="9148591"/>
                  </a:lnTo>
                  <a:lnTo>
                    <a:pt x="3028785" y="9130512"/>
                  </a:lnTo>
                  <a:lnTo>
                    <a:pt x="2983904" y="9112014"/>
                  </a:lnTo>
                  <a:lnTo>
                    <a:pt x="2939217" y="9093097"/>
                  </a:lnTo>
                  <a:lnTo>
                    <a:pt x="2894725" y="9073761"/>
                  </a:lnTo>
                  <a:lnTo>
                    <a:pt x="2850427" y="9054007"/>
                  </a:lnTo>
                  <a:lnTo>
                    <a:pt x="2806334" y="9033838"/>
                  </a:lnTo>
                  <a:lnTo>
                    <a:pt x="2762457" y="9013260"/>
                  </a:lnTo>
                  <a:lnTo>
                    <a:pt x="2718797" y="8992272"/>
                  </a:lnTo>
                  <a:lnTo>
                    <a:pt x="2675352" y="8970875"/>
                  </a:lnTo>
                  <a:lnTo>
                    <a:pt x="2632122" y="8949068"/>
                  </a:lnTo>
                  <a:lnTo>
                    <a:pt x="2589119" y="8926856"/>
                  </a:lnTo>
                  <a:lnTo>
                    <a:pt x="2546353" y="8904246"/>
                  </a:lnTo>
                  <a:lnTo>
                    <a:pt x="2503823" y="8881238"/>
                  </a:lnTo>
                  <a:lnTo>
                    <a:pt x="2461529" y="8857830"/>
                  </a:lnTo>
                  <a:lnTo>
                    <a:pt x="2419472" y="8834024"/>
                  </a:lnTo>
                  <a:lnTo>
                    <a:pt x="2377662" y="8809825"/>
                  </a:lnTo>
                  <a:lnTo>
                    <a:pt x="2336109" y="8785238"/>
                  </a:lnTo>
                  <a:lnTo>
                    <a:pt x="2294812" y="8760265"/>
                  </a:lnTo>
                  <a:lnTo>
                    <a:pt x="2253772" y="8734903"/>
                  </a:lnTo>
                  <a:lnTo>
                    <a:pt x="2212989" y="8709155"/>
                  </a:lnTo>
                  <a:lnTo>
                    <a:pt x="2172473" y="8683026"/>
                  </a:lnTo>
                  <a:lnTo>
                    <a:pt x="2132233" y="8656522"/>
                  </a:lnTo>
                  <a:lnTo>
                    <a:pt x="2092269" y="8629643"/>
                  </a:lnTo>
                  <a:lnTo>
                    <a:pt x="2052582" y="8602389"/>
                  </a:lnTo>
                  <a:lnTo>
                    <a:pt x="2013171" y="8574760"/>
                  </a:lnTo>
                  <a:lnTo>
                    <a:pt x="1974046" y="8546764"/>
                  </a:lnTo>
                  <a:lnTo>
                    <a:pt x="1935216" y="8518406"/>
                  </a:lnTo>
                  <a:lnTo>
                    <a:pt x="1896682" y="8489687"/>
                  </a:lnTo>
                  <a:lnTo>
                    <a:pt x="1858442" y="8460607"/>
                  </a:lnTo>
                  <a:lnTo>
                    <a:pt x="1820499" y="8431166"/>
                  </a:lnTo>
                  <a:lnTo>
                    <a:pt x="1782859" y="8401369"/>
                  </a:lnTo>
                  <a:lnTo>
                    <a:pt x="1745533" y="8371226"/>
                  </a:lnTo>
                  <a:lnTo>
                    <a:pt x="1708521" y="8340736"/>
                  </a:lnTo>
                  <a:lnTo>
                    <a:pt x="1671822" y="8309898"/>
                  </a:lnTo>
                  <a:lnTo>
                    <a:pt x="1635436" y="8278714"/>
                  </a:lnTo>
                  <a:lnTo>
                    <a:pt x="1599373" y="8247190"/>
                  </a:lnTo>
                  <a:lnTo>
                    <a:pt x="1563641" y="8215334"/>
                  </a:lnTo>
                  <a:lnTo>
                    <a:pt x="1528239" y="8183147"/>
                  </a:lnTo>
                  <a:lnTo>
                    <a:pt x="1493169" y="8150627"/>
                  </a:lnTo>
                  <a:lnTo>
                    <a:pt x="1458430" y="8117775"/>
                  </a:lnTo>
                  <a:lnTo>
                    <a:pt x="1424029" y="8084599"/>
                  </a:lnTo>
                  <a:lnTo>
                    <a:pt x="1389977" y="8051107"/>
                  </a:lnTo>
                  <a:lnTo>
                    <a:pt x="1356272" y="8017299"/>
                  </a:lnTo>
                  <a:lnTo>
                    <a:pt x="1322915" y="7983175"/>
                  </a:lnTo>
                  <a:lnTo>
                    <a:pt x="1289905" y="7948735"/>
                  </a:lnTo>
                  <a:lnTo>
                    <a:pt x="1257251" y="7913988"/>
                  </a:lnTo>
                  <a:lnTo>
                    <a:pt x="1224961" y="7878940"/>
                  </a:lnTo>
                  <a:lnTo>
                    <a:pt x="1193033" y="7843594"/>
                  </a:lnTo>
                  <a:lnTo>
                    <a:pt x="1161470" y="7807948"/>
                  </a:lnTo>
                  <a:lnTo>
                    <a:pt x="1130269" y="7772002"/>
                  </a:lnTo>
                  <a:lnTo>
                    <a:pt x="1099440" y="7735766"/>
                  </a:lnTo>
                  <a:lnTo>
                    <a:pt x="1068989" y="7699248"/>
                  </a:lnTo>
                  <a:lnTo>
                    <a:pt x="1038916" y="7662447"/>
                  </a:lnTo>
                  <a:lnTo>
                    <a:pt x="1009222" y="7625365"/>
                  </a:lnTo>
                  <a:lnTo>
                    <a:pt x="979906" y="7588001"/>
                  </a:lnTo>
                  <a:lnTo>
                    <a:pt x="950976" y="7550364"/>
                  </a:lnTo>
                  <a:lnTo>
                    <a:pt x="922438" y="7512463"/>
                  </a:lnTo>
                  <a:lnTo>
                    <a:pt x="894292" y="7474298"/>
                  </a:lnTo>
                  <a:lnTo>
                    <a:pt x="866539" y="7435869"/>
                  </a:lnTo>
                  <a:lnTo>
                    <a:pt x="839178" y="7397176"/>
                  </a:lnTo>
                  <a:lnTo>
                    <a:pt x="812216" y="7358229"/>
                  </a:lnTo>
                  <a:lnTo>
                    <a:pt x="785660" y="7319036"/>
                  </a:lnTo>
                  <a:lnTo>
                    <a:pt x="759509" y="7279598"/>
                  </a:lnTo>
                  <a:lnTo>
                    <a:pt x="733764" y="7239915"/>
                  </a:lnTo>
                  <a:lnTo>
                    <a:pt x="708424" y="7199986"/>
                  </a:lnTo>
                  <a:lnTo>
                    <a:pt x="683496" y="7159822"/>
                  </a:lnTo>
                  <a:lnTo>
                    <a:pt x="658986" y="7119433"/>
                  </a:lnTo>
                  <a:lnTo>
                    <a:pt x="634893" y="7078817"/>
                  </a:lnTo>
                  <a:lnTo>
                    <a:pt x="611217" y="7037975"/>
                  </a:lnTo>
                  <a:lnTo>
                    <a:pt x="587960" y="6996908"/>
                  </a:lnTo>
                  <a:lnTo>
                    <a:pt x="565125" y="6955624"/>
                  </a:lnTo>
                  <a:lnTo>
                    <a:pt x="542719" y="6914134"/>
                  </a:lnTo>
                  <a:lnTo>
                    <a:pt x="520742" y="6872438"/>
                  </a:lnTo>
                  <a:lnTo>
                    <a:pt x="499194" y="6830535"/>
                  </a:lnTo>
                  <a:lnTo>
                    <a:pt x="478074" y="6788427"/>
                  </a:lnTo>
                  <a:lnTo>
                    <a:pt x="457389" y="6746123"/>
                  </a:lnTo>
                  <a:lnTo>
                    <a:pt x="437141" y="6703634"/>
                  </a:lnTo>
                  <a:lnTo>
                    <a:pt x="417333" y="6660958"/>
                  </a:lnTo>
                  <a:lnTo>
                    <a:pt x="397964" y="6618097"/>
                  </a:lnTo>
                  <a:lnTo>
                    <a:pt x="379033" y="6575050"/>
                  </a:lnTo>
                  <a:lnTo>
                    <a:pt x="360546" y="6531828"/>
                  </a:lnTo>
                  <a:lnTo>
                    <a:pt x="342506" y="6488440"/>
                  </a:lnTo>
                  <a:lnTo>
                    <a:pt x="324914" y="6444888"/>
                  </a:lnTo>
                  <a:lnTo>
                    <a:pt x="307771" y="6401171"/>
                  </a:lnTo>
                  <a:lnTo>
                    <a:pt x="291074" y="6357289"/>
                  </a:lnTo>
                  <a:lnTo>
                    <a:pt x="274830" y="6313252"/>
                  </a:lnTo>
                  <a:lnTo>
                    <a:pt x="259042" y="6269072"/>
                  </a:lnTo>
                  <a:lnTo>
                    <a:pt x="243709" y="6224748"/>
                  </a:lnTo>
                  <a:lnTo>
                    <a:pt x="228832" y="6180279"/>
                  </a:lnTo>
                  <a:lnTo>
                    <a:pt x="214410" y="6135668"/>
                  </a:lnTo>
                  <a:lnTo>
                    <a:pt x="200448" y="6090923"/>
                  </a:lnTo>
                  <a:lnTo>
                    <a:pt x="186949" y="6046056"/>
                  </a:lnTo>
                  <a:lnTo>
                    <a:pt x="173912" y="6001067"/>
                  </a:lnTo>
                  <a:lnTo>
                    <a:pt x="161337" y="5955955"/>
                  </a:lnTo>
                  <a:lnTo>
                    <a:pt x="149226" y="5910722"/>
                  </a:lnTo>
                  <a:lnTo>
                    <a:pt x="137579" y="5865377"/>
                  </a:lnTo>
                  <a:lnTo>
                    <a:pt x="126401" y="5819931"/>
                  </a:lnTo>
                  <a:lnTo>
                    <a:pt x="115692" y="5774385"/>
                  </a:lnTo>
                  <a:lnTo>
                    <a:pt x="105450" y="5728739"/>
                  </a:lnTo>
                  <a:lnTo>
                    <a:pt x="95677" y="5682992"/>
                  </a:lnTo>
                  <a:lnTo>
                    <a:pt x="86375" y="5637156"/>
                  </a:lnTo>
                  <a:lnTo>
                    <a:pt x="77545" y="5591241"/>
                  </a:lnTo>
                  <a:lnTo>
                    <a:pt x="69188" y="5545248"/>
                  </a:lnTo>
                  <a:lnTo>
                    <a:pt x="61305" y="5499177"/>
                  </a:lnTo>
                  <a:lnTo>
                    <a:pt x="53894" y="5453027"/>
                  </a:lnTo>
                  <a:lnTo>
                    <a:pt x="46958" y="5406810"/>
                  </a:lnTo>
                  <a:lnTo>
                    <a:pt x="40498" y="5360538"/>
                  </a:lnTo>
                  <a:lnTo>
                    <a:pt x="34514" y="5314208"/>
                  </a:lnTo>
                  <a:lnTo>
                    <a:pt x="29007" y="5267823"/>
                  </a:lnTo>
                  <a:lnTo>
                    <a:pt x="23977" y="5221382"/>
                  </a:lnTo>
                  <a:lnTo>
                    <a:pt x="19423" y="5174896"/>
                  </a:lnTo>
                  <a:lnTo>
                    <a:pt x="15349" y="5128376"/>
                  </a:lnTo>
                  <a:lnTo>
                    <a:pt x="11753" y="5081822"/>
                  </a:lnTo>
                  <a:lnTo>
                    <a:pt x="8636" y="5035235"/>
                  </a:lnTo>
                  <a:lnTo>
                    <a:pt x="5997" y="4988613"/>
                  </a:lnTo>
                  <a:lnTo>
                    <a:pt x="3838" y="4941970"/>
                  </a:lnTo>
                  <a:lnTo>
                    <a:pt x="2159" y="4895315"/>
                  </a:lnTo>
                  <a:lnTo>
                    <a:pt x="959" y="4848649"/>
                  </a:lnTo>
                  <a:lnTo>
                    <a:pt x="239" y="4801971"/>
                  </a:lnTo>
                  <a:lnTo>
                    <a:pt x="0" y="4755283"/>
                  </a:lnTo>
                  <a:lnTo>
                    <a:pt x="239" y="4708594"/>
                  </a:lnTo>
                  <a:lnTo>
                    <a:pt x="959" y="4661917"/>
                  </a:lnTo>
                  <a:lnTo>
                    <a:pt x="2159" y="4615251"/>
                  </a:lnTo>
                  <a:lnTo>
                    <a:pt x="3838" y="4568596"/>
                  </a:lnTo>
                  <a:lnTo>
                    <a:pt x="5997" y="4521952"/>
                  </a:lnTo>
                  <a:lnTo>
                    <a:pt x="8636" y="4475331"/>
                  </a:lnTo>
                  <a:lnTo>
                    <a:pt x="11753" y="4428744"/>
                  </a:lnTo>
                  <a:lnTo>
                    <a:pt x="15349" y="4382190"/>
                  </a:lnTo>
                  <a:lnTo>
                    <a:pt x="19423" y="4335670"/>
                  </a:lnTo>
                  <a:lnTo>
                    <a:pt x="23977" y="4289183"/>
                  </a:lnTo>
                  <a:lnTo>
                    <a:pt x="29007" y="4242742"/>
                  </a:lnTo>
                  <a:lnTo>
                    <a:pt x="34514" y="4196357"/>
                  </a:lnTo>
                  <a:lnTo>
                    <a:pt x="40498" y="4150028"/>
                  </a:lnTo>
                  <a:lnTo>
                    <a:pt x="46958" y="4103755"/>
                  </a:lnTo>
                  <a:lnTo>
                    <a:pt x="53894" y="4057538"/>
                  </a:lnTo>
                  <a:lnTo>
                    <a:pt x="61305" y="4011388"/>
                  </a:lnTo>
                  <a:lnTo>
                    <a:pt x="69188" y="3965317"/>
                  </a:lnTo>
                  <a:lnTo>
                    <a:pt x="77545" y="3919324"/>
                  </a:lnTo>
                  <a:lnTo>
                    <a:pt x="86375" y="3873409"/>
                  </a:lnTo>
                  <a:lnTo>
                    <a:pt x="95677" y="3827573"/>
                  </a:lnTo>
                  <a:lnTo>
                    <a:pt x="105450" y="3781826"/>
                  </a:lnTo>
                  <a:lnTo>
                    <a:pt x="115692" y="3736180"/>
                  </a:lnTo>
                  <a:lnTo>
                    <a:pt x="126401" y="3690634"/>
                  </a:lnTo>
                  <a:lnTo>
                    <a:pt x="137579" y="3645188"/>
                  </a:lnTo>
                  <a:lnTo>
                    <a:pt x="149226" y="3599843"/>
                  </a:lnTo>
                  <a:lnTo>
                    <a:pt x="161337" y="3554609"/>
                  </a:lnTo>
                  <a:lnTo>
                    <a:pt x="173912" y="3509498"/>
                  </a:lnTo>
                  <a:lnTo>
                    <a:pt x="186949" y="3464509"/>
                  </a:lnTo>
                  <a:lnTo>
                    <a:pt x="200448" y="3419642"/>
                  </a:lnTo>
                  <a:lnTo>
                    <a:pt x="214410" y="3374897"/>
                  </a:lnTo>
                  <a:lnTo>
                    <a:pt x="228832" y="3330285"/>
                  </a:lnTo>
                  <a:lnTo>
                    <a:pt x="243709" y="3285817"/>
                  </a:lnTo>
                  <a:lnTo>
                    <a:pt x="259042" y="3241493"/>
                  </a:lnTo>
                  <a:lnTo>
                    <a:pt x="274830" y="3197312"/>
                  </a:lnTo>
                  <a:lnTo>
                    <a:pt x="291074" y="3153276"/>
                  </a:lnTo>
                  <a:lnTo>
                    <a:pt x="307771" y="3109393"/>
                  </a:lnTo>
                  <a:lnTo>
                    <a:pt x="324914" y="3065676"/>
                  </a:lnTo>
                  <a:lnTo>
                    <a:pt x="342506" y="3022124"/>
                  </a:lnTo>
                  <a:lnTo>
                    <a:pt x="360546" y="2978736"/>
                  </a:lnTo>
                  <a:lnTo>
                    <a:pt x="379033" y="2935514"/>
                  </a:lnTo>
                  <a:lnTo>
                    <a:pt x="397964" y="2892467"/>
                  </a:lnTo>
                  <a:lnTo>
                    <a:pt x="417333" y="2849606"/>
                  </a:lnTo>
                  <a:lnTo>
                    <a:pt x="437141" y="2806931"/>
                  </a:lnTo>
                  <a:lnTo>
                    <a:pt x="457389" y="2764441"/>
                  </a:lnTo>
                  <a:lnTo>
                    <a:pt x="478074" y="2722137"/>
                  </a:lnTo>
                  <a:lnTo>
                    <a:pt x="499194" y="2680029"/>
                  </a:lnTo>
                  <a:lnTo>
                    <a:pt x="520742" y="2638127"/>
                  </a:lnTo>
                  <a:lnTo>
                    <a:pt x="542719" y="2596431"/>
                  </a:lnTo>
                  <a:lnTo>
                    <a:pt x="565125" y="2554941"/>
                  </a:lnTo>
                  <a:lnTo>
                    <a:pt x="587960" y="2513658"/>
                  </a:lnTo>
                  <a:lnTo>
                    <a:pt x="611217" y="2472590"/>
                  </a:lnTo>
                  <a:lnTo>
                    <a:pt x="634893" y="2431748"/>
                  </a:lnTo>
                  <a:lnTo>
                    <a:pt x="658986" y="2391132"/>
                  </a:lnTo>
                  <a:lnTo>
                    <a:pt x="683496" y="2350742"/>
                  </a:lnTo>
                  <a:lnTo>
                    <a:pt x="708424" y="2310578"/>
                  </a:lnTo>
                  <a:lnTo>
                    <a:pt x="733764" y="2270650"/>
                  </a:lnTo>
                  <a:lnTo>
                    <a:pt x="759509" y="2230967"/>
                  </a:lnTo>
                  <a:lnTo>
                    <a:pt x="785660" y="2191529"/>
                  </a:lnTo>
                  <a:lnTo>
                    <a:pt x="812216" y="2152336"/>
                  </a:lnTo>
                  <a:lnTo>
                    <a:pt x="839178" y="2113389"/>
                  </a:lnTo>
                  <a:lnTo>
                    <a:pt x="866539" y="2074696"/>
                  </a:lnTo>
                  <a:lnTo>
                    <a:pt x="894292" y="2036267"/>
                  </a:lnTo>
                  <a:lnTo>
                    <a:pt x="922438" y="1998102"/>
                  </a:lnTo>
                  <a:lnTo>
                    <a:pt x="950976" y="1960201"/>
                  </a:lnTo>
                  <a:lnTo>
                    <a:pt x="979906" y="1922564"/>
                  </a:lnTo>
                  <a:lnTo>
                    <a:pt x="1009222" y="1885199"/>
                  </a:lnTo>
                  <a:lnTo>
                    <a:pt x="1038916" y="1848117"/>
                  </a:lnTo>
                  <a:lnTo>
                    <a:pt x="1068989" y="1811317"/>
                  </a:lnTo>
                  <a:lnTo>
                    <a:pt x="1099440" y="1774799"/>
                  </a:lnTo>
                  <a:lnTo>
                    <a:pt x="1130269" y="1738563"/>
                  </a:lnTo>
                  <a:lnTo>
                    <a:pt x="1161470" y="1702617"/>
                  </a:lnTo>
                  <a:lnTo>
                    <a:pt x="1193033" y="1666971"/>
                  </a:lnTo>
                  <a:lnTo>
                    <a:pt x="1224961" y="1631625"/>
                  </a:lnTo>
                  <a:lnTo>
                    <a:pt x="1257251" y="1596578"/>
                  </a:lnTo>
                  <a:lnTo>
                    <a:pt x="1289905" y="1561830"/>
                  </a:lnTo>
                  <a:lnTo>
                    <a:pt x="1322915" y="1527390"/>
                  </a:lnTo>
                  <a:lnTo>
                    <a:pt x="1356272" y="1493265"/>
                  </a:lnTo>
                  <a:lnTo>
                    <a:pt x="1389977" y="1459457"/>
                  </a:lnTo>
                  <a:lnTo>
                    <a:pt x="1424029" y="1425965"/>
                  </a:lnTo>
                  <a:lnTo>
                    <a:pt x="1458430" y="1392790"/>
                  </a:lnTo>
                  <a:lnTo>
                    <a:pt x="1493169" y="1359938"/>
                  </a:lnTo>
                  <a:lnTo>
                    <a:pt x="1528239" y="1327418"/>
                  </a:lnTo>
                  <a:lnTo>
                    <a:pt x="1563641" y="1295230"/>
                  </a:lnTo>
                  <a:lnTo>
                    <a:pt x="1599373" y="1263374"/>
                  </a:lnTo>
                  <a:lnTo>
                    <a:pt x="1635436" y="1231850"/>
                  </a:lnTo>
                  <a:lnTo>
                    <a:pt x="1671822" y="1200666"/>
                  </a:lnTo>
                  <a:lnTo>
                    <a:pt x="1708521" y="1169828"/>
                  </a:lnTo>
                  <a:lnTo>
                    <a:pt x="1745533" y="1139338"/>
                  </a:lnTo>
                  <a:lnTo>
                    <a:pt x="1782859" y="1109195"/>
                  </a:lnTo>
                  <a:lnTo>
                    <a:pt x="1820499" y="1079399"/>
                  </a:lnTo>
                  <a:lnTo>
                    <a:pt x="1858442" y="1049957"/>
                  </a:lnTo>
                  <a:lnTo>
                    <a:pt x="1896682" y="1020877"/>
                  </a:lnTo>
                  <a:lnTo>
                    <a:pt x="1935216" y="992157"/>
                  </a:lnTo>
                  <a:lnTo>
                    <a:pt x="1974046" y="963800"/>
                  </a:lnTo>
                  <a:lnTo>
                    <a:pt x="2013171" y="935803"/>
                  </a:lnTo>
                  <a:lnTo>
                    <a:pt x="2052582" y="908175"/>
                  </a:lnTo>
                  <a:lnTo>
                    <a:pt x="2092269" y="880921"/>
                  </a:lnTo>
                  <a:lnTo>
                    <a:pt x="2132233" y="854042"/>
                  </a:lnTo>
                  <a:lnTo>
                    <a:pt x="2172473" y="827538"/>
                  </a:lnTo>
                  <a:lnTo>
                    <a:pt x="2212989" y="801409"/>
                  </a:lnTo>
                  <a:lnTo>
                    <a:pt x="2253772" y="775661"/>
                  </a:lnTo>
                  <a:lnTo>
                    <a:pt x="2294812" y="750300"/>
                  </a:lnTo>
                  <a:lnTo>
                    <a:pt x="2336109" y="725326"/>
                  </a:lnTo>
                  <a:lnTo>
                    <a:pt x="2377662" y="700739"/>
                  </a:lnTo>
                  <a:lnTo>
                    <a:pt x="2419472" y="676540"/>
                  </a:lnTo>
                  <a:lnTo>
                    <a:pt x="2461529" y="652734"/>
                  </a:lnTo>
                  <a:lnTo>
                    <a:pt x="2503823" y="629327"/>
                  </a:lnTo>
                  <a:lnTo>
                    <a:pt x="2546353" y="606318"/>
                  </a:lnTo>
                  <a:lnTo>
                    <a:pt x="2589119" y="583708"/>
                  </a:lnTo>
                  <a:lnTo>
                    <a:pt x="2632122" y="561497"/>
                  </a:lnTo>
                  <a:lnTo>
                    <a:pt x="2675352" y="539690"/>
                  </a:lnTo>
                  <a:lnTo>
                    <a:pt x="2718797" y="518293"/>
                  </a:lnTo>
                  <a:lnTo>
                    <a:pt x="2762457" y="497305"/>
                  </a:lnTo>
                  <a:lnTo>
                    <a:pt x="2806334" y="476727"/>
                  </a:lnTo>
                  <a:lnTo>
                    <a:pt x="2850427" y="456558"/>
                  </a:lnTo>
                  <a:lnTo>
                    <a:pt x="2894725" y="436803"/>
                  </a:lnTo>
                  <a:lnTo>
                    <a:pt x="2939217" y="417467"/>
                  </a:lnTo>
                  <a:lnTo>
                    <a:pt x="2983904" y="398550"/>
                  </a:lnTo>
                  <a:lnTo>
                    <a:pt x="3028785" y="380052"/>
                  </a:lnTo>
                  <a:lnTo>
                    <a:pt x="3073860" y="361974"/>
                  </a:lnTo>
                  <a:lnTo>
                    <a:pt x="3119120" y="344319"/>
                  </a:lnTo>
                  <a:lnTo>
                    <a:pt x="3164552" y="327091"/>
                  </a:lnTo>
                  <a:lnTo>
                    <a:pt x="3210156" y="310291"/>
                  </a:lnTo>
                  <a:lnTo>
                    <a:pt x="3255934" y="293919"/>
                  </a:lnTo>
                  <a:lnTo>
                    <a:pt x="3301885" y="277974"/>
                  </a:lnTo>
                  <a:lnTo>
                    <a:pt x="3347997" y="262461"/>
                  </a:lnTo>
                  <a:lnTo>
                    <a:pt x="3394259" y="247383"/>
                  </a:lnTo>
                  <a:lnTo>
                    <a:pt x="3440672" y="232740"/>
                  </a:lnTo>
                  <a:lnTo>
                    <a:pt x="3487236" y="218533"/>
                  </a:lnTo>
                  <a:lnTo>
                    <a:pt x="3533950" y="204760"/>
                  </a:lnTo>
                  <a:lnTo>
                    <a:pt x="3580804" y="191427"/>
                  </a:lnTo>
                  <a:lnTo>
                    <a:pt x="3627785" y="178535"/>
                  </a:lnTo>
                  <a:lnTo>
                    <a:pt x="3674895" y="166084"/>
                  </a:lnTo>
                  <a:lnTo>
                    <a:pt x="3722132" y="154076"/>
                  </a:lnTo>
                  <a:lnTo>
                    <a:pt x="3769498" y="142509"/>
                  </a:lnTo>
                  <a:lnTo>
                    <a:pt x="3816980" y="131387"/>
                  </a:lnTo>
                  <a:lnTo>
                    <a:pt x="3864567" y="120712"/>
                  </a:lnTo>
                  <a:lnTo>
                    <a:pt x="3912260" y="110485"/>
                  </a:lnTo>
                  <a:lnTo>
                    <a:pt x="3960057" y="100704"/>
                  </a:lnTo>
                  <a:lnTo>
                    <a:pt x="4007960" y="91371"/>
                  </a:lnTo>
                  <a:lnTo>
                    <a:pt x="4055956" y="82487"/>
                  </a:lnTo>
                  <a:lnTo>
                    <a:pt x="4104035" y="74055"/>
                  </a:lnTo>
                  <a:lnTo>
                    <a:pt x="4152195" y="66074"/>
                  </a:lnTo>
                  <a:lnTo>
                    <a:pt x="4200438" y="58546"/>
                  </a:lnTo>
                  <a:lnTo>
                    <a:pt x="4248763" y="51468"/>
                  </a:lnTo>
                  <a:lnTo>
                    <a:pt x="4297158" y="44844"/>
                  </a:lnTo>
                  <a:lnTo>
                    <a:pt x="4345612" y="38675"/>
                  </a:lnTo>
                  <a:lnTo>
                    <a:pt x="4394125" y="32961"/>
                  </a:lnTo>
                  <a:lnTo>
                    <a:pt x="4442696" y="27702"/>
                  </a:lnTo>
                  <a:lnTo>
                    <a:pt x="4491326" y="22897"/>
                  </a:lnTo>
                  <a:lnTo>
                    <a:pt x="4540003" y="18549"/>
                  </a:lnTo>
                  <a:lnTo>
                    <a:pt x="4588715" y="14658"/>
                  </a:lnTo>
                  <a:lnTo>
                    <a:pt x="4637463" y="11224"/>
                  </a:lnTo>
                  <a:lnTo>
                    <a:pt x="4686246" y="8247"/>
                  </a:lnTo>
                  <a:lnTo>
                    <a:pt x="4735065" y="5727"/>
                  </a:lnTo>
                  <a:lnTo>
                    <a:pt x="4783906" y="3665"/>
                  </a:lnTo>
                  <a:lnTo>
                    <a:pt x="4832760" y="2062"/>
                  </a:lnTo>
                  <a:lnTo>
                    <a:pt x="4881625" y="916"/>
                  </a:lnTo>
                  <a:lnTo>
                    <a:pt x="4930503" y="229"/>
                  </a:lnTo>
                  <a:lnTo>
                    <a:pt x="4979392" y="0"/>
                  </a:lnTo>
                  <a:lnTo>
                    <a:pt x="5028281" y="229"/>
                  </a:lnTo>
                  <a:lnTo>
                    <a:pt x="5077158" y="916"/>
                  </a:lnTo>
                  <a:lnTo>
                    <a:pt x="5126023" y="2062"/>
                  </a:lnTo>
                  <a:lnTo>
                    <a:pt x="5174877" y="3665"/>
                  </a:lnTo>
                  <a:lnTo>
                    <a:pt x="5223719" y="5727"/>
                  </a:lnTo>
                  <a:lnTo>
                    <a:pt x="5272537" y="8247"/>
                  </a:lnTo>
                  <a:lnTo>
                    <a:pt x="5321320" y="11224"/>
                  </a:lnTo>
                  <a:lnTo>
                    <a:pt x="5370068" y="14658"/>
                  </a:lnTo>
                  <a:lnTo>
                    <a:pt x="5418780" y="18549"/>
                  </a:lnTo>
                  <a:lnTo>
                    <a:pt x="5467457" y="22897"/>
                  </a:lnTo>
                  <a:lnTo>
                    <a:pt x="5516087" y="27702"/>
                  </a:lnTo>
                  <a:lnTo>
                    <a:pt x="5564659" y="32961"/>
                  </a:lnTo>
                  <a:lnTo>
                    <a:pt x="5613171" y="38675"/>
                  </a:lnTo>
                  <a:lnTo>
                    <a:pt x="5661625" y="44844"/>
                  </a:lnTo>
                  <a:lnTo>
                    <a:pt x="5710020" y="51468"/>
                  </a:lnTo>
                  <a:lnTo>
                    <a:pt x="5758344" y="58546"/>
                  </a:lnTo>
                  <a:lnTo>
                    <a:pt x="5806587" y="66074"/>
                  </a:lnTo>
                  <a:lnTo>
                    <a:pt x="5854748" y="74055"/>
                  </a:lnTo>
                  <a:lnTo>
                    <a:pt x="5902826" y="82487"/>
                  </a:lnTo>
                  <a:lnTo>
                    <a:pt x="5950822" y="91371"/>
                  </a:lnTo>
                  <a:lnTo>
                    <a:pt x="5998725" y="100704"/>
                  </a:lnTo>
                  <a:lnTo>
                    <a:pt x="6046523" y="110485"/>
                  </a:lnTo>
                  <a:lnTo>
                    <a:pt x="6094215" y="120712"/>
                  </a:lnTo>
                  <a:lnTo>
                    <a:pt x="6141802" y="131387"/>
                  </a:lnTo>
                  <a:lnTo>
                    <a:pt x="6189285" y="142509"/>
                  </a:lnTo>
                  <a:lnTo>
                    <a:pt x="6236650" y="154076"/>
                  </a:lnTo>
                  <a:lnTo>
                    <a:pt x="6283888" y="166084"/>
                  </a:lnTo>
                  <a:lnTo>
                    <a:pt x="6330997" y="178535"/>
                  </a:lnTo>
                  <a:lnTo>
                    <a:pt x="6377979" y="191427"/>
                  </a:lnTo>
                  <a:lnTo>
                    <a:pt x="6424832" y="204760"/>
                  </a:lnTo>
                  <a:lnTo>
                    <a:pt x="6471547" y="218533"/>
                  </a:lnTo>
                  <a:lnTo>
                    <a:pt x="6518110" y="232740"/>
                  </a:lnTo>
                  <a:lnTo>
                    <a:pt x="6564523" y="247383"/>
                  </a:lnTo>
                  <a:lnTo>
                    <a:pt x="6610786" y="262461"/>
                  </a:lnTo>
                  <a:lnTo>
                    <a:pt x="6656898" y="277974"/>
                  </a:lnTo>
                  <a:lnTo>
                    <a:pt x="6702848" y="293919"/>
                  </a:lnTo>
                  <a:lnTo>
                    <a:pt x="6748626" y="310291"/>
                  </a:lnTo>
                  <a:lnTo>
                    <a:pt x="6794230" y="327091"/>
                  </a:lnTo>
                  <a:lnTo>
                    <a:pt x="6839662" y="344319"/>
                  </a:lnTo>
                  <a:lnTo>
                    <a:pt x="6884922" y="361974"/>
                  </a:lnTo>
                  <a:lnTo>
                    <a:pt x="6929997" y="380052"/>
                  </a:lnTo>
                  <a:lnTo>
                    <a:pt x="6974879" y="398550"/>
                  </a:lnTo>
                  <a:lnTo>
                    <a:pt x="7019565" y="417467"/>
                  </a:lnTo>
                  <a:lnTo>
                    <a:pt x="7064057" y="436803"/>
                  </a:lnTo>
                  <a:lnTo>
                    <a:pt x="7108355" y="456558"/>
                  </a:lnTo>
                  <a:lnTo>
                    <a:pt x="7152448" y="476727"/>
                  </a:lnTo>
                  <a:lnTo>
                    <a:pt x="7196325" y="497305"/>
                  </a:lnTo>
                  <a:lnTo>
                    <a:pt x="7239986" y="518293"/>
                  </a:lnTo>
                  <a:lnTo>
                    <a:pt x="7283431" y="539690"/>
                  </a:lnTo>
                  <a:lnTo>
                    <a:pt x="7326660" y="561497"/>
                  </a:lnTo>
                  <a:lnTo>
                    <a:pt x="7369663" y="583708"/>
                  </a:lnTo>
                  <a:lnTo>
                    <a:pt x="7412430" y="606318"/>
                  </a:lnTo>
                  <a:lnTo>
                    <a:pt x="7454960" y="629327"/>
                  </a:lnTo>
                  <a:lnTo>
                    <a:pt x="7497253" y="652734"/>
                  </a:lnTo>
                  <a:lnTo>
                    <a:pt x="7539310" y="676540"/>
                  </a:lnTo>
                  <a:lnTo>
                    <a:pt x="7581120" y="700739"/>
                  </a:lnTo>
                  <a:lnTo>
                    <a:pt x="7622674" y="725326"/>
                  </a:lnTo>
                  <a:lnTo>
                    <a:pt x="7663970" y="750300"/>
                  </a:lnTo>
                  <a:lnTo>
                    <a:pt x="7705010" y="775661"/>
                  </a:lnTo>
                  <a:lnTo>
                    <a:pt x="7745793" y="801409"/>
                  </a:lnTo>
                  <a:lnTo>
                    <a:pt x="7786310" y="827538"/>
                  </a:lnTo>
                  <a:lnTo>
                    <a:pt x="7826550" y="854042"/>
                  </a:lnTo>
                  <a:lnTo>
                    <a:pt x="7866513" y="880921"/>
                  </a:lnTo>
                  <a:lnTo>
                    <a:pt x="7906201" y="908175"/>
                  </a:lnTo>
                  <a:lnTo>
                    <a:pt x="7945612" y="935803"/>
                  </a:lnTo>
                  <a:lnTo>
                    <a:pt x="7984737" y="963800"/>
                  </a:lnTo>
                  <a:lnTo>
                    <a:pt x="8023567" y="992157"/>
                  </a:lnTo>
                  <a:lnTo>
                    <a:pt x="8062101" y="1020877"/>
                  </a:lnTo>
                  <a:lnTo>
                    <a:pt x="8100341" y="1049957"/>
                  </a:lnTo>
                  <a:lnTo>
                    <a:pt x="8138284" y="1079399"/>
                  </a:lnTo>
                  <a:lnTo>
                    <a:pt x="8175924" y="1109195"/>
                  </a:lnTo>
                  <a:lnTo>
                    <a:pt x="8213250" y="1139338"/>
                  </a:lnTo>
                  <a:lnTo>
                    <a:pt x="8250262" y="1169828"/>
                  </a:lnTo>
                  <a:lnTo>
                    <a:pt x="8286961" y="1200666"/>
                  </a:lnTo>
                  <a:lnTo>
                    <a:pt x="8323347" y="1231850"/>
                  </a:lnTo>
                  <a:lnTo>
                    <a:pt x="8359410" y="1263374"/>
                  </a:lnTo>
                  <a:lnTo>
                    <a:pt x="8395142" y="1295230"/>
                  </a:lnTo>
                  <a:lnTo>
                    <a:pt x="8430543" y="1327418"/>
                  </a:lnTo>
                  <a:lnTo>
                    <a:pt x="8465613" y="1359938"/>
                  </a:lnTo>
                  <a:lnTo>
                    <a:pt x="8500353" y="1392790"/>
                  </a:lnTo>
                  <a:lnTo>
                    <a:pt x="8534753" y="1425965"/>
                  </a:lnTo>
                  <a:lnTo>
                    <a:pt x="8568805" y="1459457"/>
                  </a:lnTo>
                  <a:lnTo>
                    <a:pt x="8602510" y="1493265"/>
                  </a:lnTo>
                  <a:lnTo>
                    <a:pt x="8635867" y="1527390"/>
                  </a:lnTo>
                  <a:lnTo>
                    <a:pt x="8668876" y="1561830"/>
                  </a:lnTo>
                  <a:lnTo>
                    <a:pt x="8701531" y="1596578"/>
                  </a:lnTo>
                  <a:lnTo>
                    <a:pt x="8733821" y="1631625"/>
                  </a:lnTo>
                  <a:lnTo>
                    <a:pt x="8765749" y="1666971"/>
                  </a:lnTo>
                  <a:lnTo>
                    <a:pt x="8797312" y="1702617"/>
                  </a:lnTo>
                  <a:lnTo>
                    <a:pt x="8828513" y="1738563"/>
                  </a:lnTo>
                  <a:lnTo>
                    <a:pt x="8859342" y="1774799"/>
                  </a:lnTo>
                  <a:lnTo>
                    <a:pt x="8889793" y="1811317"/>
                  </a:lnTo>
                  <a:lnTo>
                    <a:pt x="8919865" y="1848117"/>
                  </a:lnTo>
                  <a:lnTo>
                    <a:pt x="8949560" y="1885199"/>
                  </a:lnTo>
                  <a:lnTo>
                    <a:pt x="8978875" y="1922564"/>
                  </a:lnTo>
                  <a:lnTo>
                    <a:pt x="9007806" y="1960201"/>
                  </a:lnTo>
                  <a:lnTo>
                    <a:pt x="9036343" y="1998102"/>
                  </a:lnTo>
                  <a:lnTo>
                    <a:pt x="9064489" y="2036267"/>
                  </a:lnTo>
                  <a:lnTo>
                    <a:pt x="9092242" y="2074696"/>
                  </a:lnTo>
                  <a:lnTo>
                    <a:pt x="9119603" y="2113388"/>
                  </a:lnTo>
                  <a:lnTo>
                    <a:pt x="9146565" y="2152336"/>
                  </a:lnTo>
                  <a:lnTo>
                    <a:pt x="9173121" y="2191529"/>
                  </a:lnTo>
                  <a:lnTo>
                    <a:pt x="9199272" y="2230967"/>
                  </a:lnTo>
                  <a:lnTo>
                    <a:pt x="9225017" y="2270650"/>
                  </a:lnTo>
                  <a:lnTo>
                    <a:pt x="9250357" y="2310578"/>
                  </a:lnTo>
                  <a:lnTo>
                    <a:pt x="9275285" y="2350742"/>
                  </a:lnTo>
                  <a:lnTo>
                    <a:pt x="9299796" y="2391132"/>
                  </a:lnTo>
                  <a:lnTo>
                    <a:pt x="9323889" y="2431748"/>
                  </a:lnTo>
                  <a:lnTo>
                    <a:pt x="9347565" y="2472590"/>
                  </a:lnTo>
                  <a:lnTo>
                    <a:pt x="9370823" y="2513658"/>
                  </a:lnTo>
                  <a:lnTo>
                    <a:pt x="9393657" y="2554941"/>
                  </a:lnTo>
                  <a:lnTo>
                    <a:pt x="9416063" y="2596431"/>
                  </a:lnTo>
                  <a:lnTo>
                    <a:pt x="9438039" y="2638127"/>
                  </a:lnTo>
                  <a:lnTo>
                    <a:pt x="9459588" y="2680029"/>
                  </a:lnTo>
                  <a:lnTo>
                    <a:pt x="9480707" y="2722137"/>
                  </a:lnTo>
                  <a:lnTo>
                    <a:pt x="9501393" y="2764441"/>
                  </a:lnTo>
                  <a:lnTo>
                    <a:pt x="9521640" y="2806931"/>
                  </a:lnTo>
                  <a:lnTo>
                    <a:pt x="9541448" y="2849606"/>
                  </a:lnTo>
                  <a:lnTo>
                    <a:pt x="9560818" y="2892467"/>
                  </a:lnTo>
                  <a:lnTo>
                    <a:pt x="9579749" y="2935514"/>
                  </a:lnTo>
                  <a:lnTo>
                    <a:pt x="9598236" y="2978736"/>
                  </a:lnTo>
                  <a:lnTo>
                    <a:pt x="9616275" y="3022124"/>
                  </a:lnTo>
                  <a:lnTo>
                    <a:pt x="9633867" y="3065676"/>
                  </a:lnTo>
                  <a:lnTo>
                    <a:pt x="9651011" y="3109393"/>
                  </a:lnTo>
                  <a:lnTo>
                    <a:pt x="9667706" y="3153276"/>
                  </a:lnTo>
                  <a:lnTo>
                    <a:pt x="9683951" y="3197312"/>
                  </a:lnTo>
                  <a:lnTo>
                    <a:pt x="9699740" y="3241493"/>
                  </a:lnTo>
                  <a:lnTo>
                    <a:pt x="9715073" y="3285817"/>
                  </a:lnTo>
                  <a:lnTo>
                    <a:pt x="9729950" y="3330285"/>
                  </a:lnTo>
                  <a:lnTo>
                    <a:pt x="9744371" y="3374897"/>
                  </a:lnTo>
                  <a:lnTo>
                    <a:pt x="9758334" y="3419642"/>
                  </a:lnTo>
                  <a:lnTo>
                    <a:pt x="9771833" y="3464509"/>
                  </a:lnTo>
                  <a:lnTo>
                    <a:pt x="9784870" y="3509498"/>
                  </a:lnTo>
                  <a:lnTo>
                    <a:pt x="9797445" y="3554609"/>
                  </a:lnTo>
                  <a:lnTo>
                    <a:pt x="9809556" y="3599843"/>
                  </a:lnTo>
                  <a:lnTo>
                    <a:pt x="9821202" y="3645188"/>
                  </a:lnTo>
                  <a:lnTo>
                    <a:pt x="9832380" y="3690634"/>
                  </a:lnTo>
                  <a:lnTo>
                    <a:pt x="9843090" y="3736180"/>
                  </a:lnTo>
                  <a:lnTo>
                    <a:pt x="9853332" y="3781826"/>
                  </a:lnTo>
                  <a:lnTo>
                    <a:pt x="9863105" y="3827573"/>
                  </a:lnTo>
                  <a:lnTo>
                    <a:pt x="9872407" y="3873409"/>
                  </a:lnTo>
                  <a:lnTo>
                    <a:pt x="9881237" y="3919323"/>
                  </a:lnTo>
                  <a:lnTo>
                    <a:pt x="9889594" y="3965316"/>
                  </a:lnTo>
                  <a:lnTo>
                    <a:pt x="9897478" y="4011388"/>
                  </a:lnTo>
                  <a:lnTo>
                    <a:pt x="9904888" y="4057538"/>
                  </a:lnTo>
                  <a:lnTo>
                    <a:pt x="9911825" y="4103755"/>
                  </a:lnTo>
                  <a:lnTo>
                    <a:pt x="9918285" y="4150028"/>
                  </a:lnTo>
                  <a:lnTo>
                    <a:pt x="9924269" y="4196357"/>
                  </a:lnTo>
                  <a:lnTo>
                    <a:pt x="9929776" y="4242742"/>
                  </a:lnTo>
                  <a:lnTo>
                    <a:pt x="9934807" y="4289183"/>
                  </a:lnTo>
                  <a:lnTo>
                    <a:pt x="9939360" y="4335670"/>
                  </a:lnTo>
                  <a:lnTo>
                    <a:pt x="9943434" y="4382190"/>
                  </a:lnTo>
                  <a:lnTo>
                    <a:pt x="9947030" y="4428744"/>
                  </a:lnTo>
                  <a:lnTo>
                    <a:pt x="9950147" y="4475331"/>
                  </a:lnTo>
                  <a:lnTo>
                    <a:pt x="9952785" y="4521952"/>
                  </a:lnTo>
                  <a:lnTo>
                    <a:pt x="9954945" y="4568596"/>
                  </a:lnTo>
                  <a:lnTo>
                    <a:pt x="9956624" y="4615251"/>
                  </a:lnTo>
                  <a:lnTo>
                    <a:pt x="9957824" y="4661917"/>
                  </a:lnTo>
                  <a:lnTo>
                    <a:pt x="9958544" y="4708594"/>
                  </a:lnTo>
                  <a:lnTo>
                    <a:pt x="9958784" y="4755283"/>
                  </a:lnTo>
                  <a:lnTo>
                    <a:pt x="9958544" y="4801971"/>
                  </a:lnTo>
                  <a:lnTo>
                    <a:pt x="9957824" y="4848649"/>
                  </a:lnTo>
                  <a:lnTo>
                    <a:pt x="9956624" y="4895315"/>
                  </a:lnTo>
                  <a:lnTo>
                    <a:pt x="9954945" y="4941970"/>
                  </a:lnTo>
                  <a:lnTo>
                    <a:pt x="9952786" y="4988613"/>
                  </a:lnTo>
                  <a:lnTo>
                    <a:pt x="9950147" y="5035235"/>
                  </a:lnTo>
                  <a:lnTo>
                    <a:pt x="9947030" y="5081822"/>
                  </a:lnTo>
                  <a:lnTo>
                    <a:pt x="9943434" y="5128376"/>
                  </a:lnTo>
                  <a:lnTo>
                    <a:pt x="9939360" y="5174896"/>
                  </a:lnTo>
                  <a:lnTo>
                    <a:pt x="9934807" y="5221382"/>
                  </a:lnTo>
                  <a:lnTo>
                    <a:pt x="9929776" y="5267823"/>
                  </a:lnTo>
                  <a:lnTo>
                    <a:pt x="9924269" y="5314208"/>
                  </a:lnTo>
                  <a:lnTo>
                    <a:pt x="9918285" y="5360538"/>
                  </a:lnTo>
                  <a:lnTo>
                    <a:pt x="9911825" y="5406810"/>
                  </a:lnTo>
                  <a:lnTo>
                    <a:pt x="9904889" y="5453027"/>
                  </a:lnTo>
                  <a:lnTo>
                    <a:pt x="9897478" y="5499177"/>
                  </a:lnTo>
                  <a:lnTo>
                    <a:pt x="9889594" y="5545248"/>
                  </a:lnTo>
                  <a:lnTo>
                    <a:pt x="9881237" y="5591241"/>
                  </a:lnTo>
                  <a:lnTo>
                    <a:pt x="9872408" y="5637156"/>
                  </a:lnTo>
                  <a:lnTo>
                    <a:pt x="9863105" y="5682992"/>
                  </a:lnTo>
                  <a:lnTo>
                    <a:pt x="9853332" y="5728739"/>
                  </a:lnTo>
                  <a:lnTo>
                    <a:pt x="9843091" y="5774385"/>
                  </a:lnTo>
                  <a:lnTo>
                    <a:pt x="9832381" y="5819931"/>
                  </a:lnTo>
                  <a:lnTo>
                    <a:pt x="9821203" y="5865377"/>
                  </a:lnTo>
                  <a:lnTo>
                    <a:pt x="9809557" y="5910722"/>
                  </a:lnTo>
                  <a:lnTo>
                    <a:pt x="9797445" y="5955956"/>
                  </a:lnTo>
                  <a:lnTo>
                    <a:pt x="9784870" y="6001067"/>
                  </a:lnTo>
                  <a:lnTo>
                    <a:pt x="9771834" y="6046056"/>
                  </a:lnTo>
                  <a:lnTo>
                    <a:pt x="9758334" y="6090923"/>
                  </a:lnTo>
                  <a:lnTo>
                    <a:pt x="9744372" y="6135668"/>
                  </a:lnTo>
                  <a:lnTo>
                    <a:pt x="9729951" y="6180280"/>
                  </a:lnTo>
                  <a:lnTo>
                    <a:pt x="9715073" y="6224748"/>
                  </a:lnTo>
                  <a:lnTo>
                    <a:pt x="9699741" y="6269072"/>
                  </a:lnTo>
                  <a:lnTo>
                    <a:pt x="9683952" y="6313253"/>
                  </a:lnTo>
                  <a:lnTo>
                    <a:pt x="9667708" y="6357289"/>
                  </a:lnTo>
                  <a:lnTo>
                    <a:pt x="9651012" y="6401171"/>
                  </a:lnTo>
                  <a:lnTo>
                    <a:pt x="9633867" y="6444888"/>
                  </a:lnTo>
                  <a:lnTo>
                    <a:pt x="9616276" y="6488441"/>
                  </a:lnTo>
                  <a:lnTo>
                    <a:pt x="9598236" y="6531828"/>
                  </a:lnTo>
                  <a:lnTo>
                    <a:pt x="9579749" y="6575050"/>
                  </a:lnTo>
                  <a:lnTo>
                    <a:pt x="9560818" y="6618097"/>
                  </a:lnTo>
                  <a:lnTo>
                    <a:pt x="9541449" y="6660958"/>
                  </a:lnTo>
                  <a:lnTo>
                    <a:pt x="9521640" y="6703634"/>
                  </a:lnTo>
                  <a:lnTo>
                    <a:pt x="9501393" y="6746123"/>
                  </a:lnTo>
                  <a:lnTo>
                    <a:pt x="9480708" y="6788427"/>
                  </a:lnTo>
                  <a:lnTo>
                    <a:pt x="9459588" y="6830535"/>
                  </a:lnTo>
                  <a:lnTo>
                    <a:pt x="9438040" y="6872437"/>
                  </a:lnTo>
                  <a:lnTo>
                    <a:pt x="9416063" y="6914133"/>
                  </a:lnTo>
                  <a:lnTo>
                    <a:pt x="9393658" y="6955623"/>
                  </a:lnTo>
                  <a:lnTo>
                    <a:pt x="9370823" y="6996907"/>
                  </a:lnTo>
                  <a:lnTo>
                    <a:pt x="9347565" y="7037975"/>
                  </a:lnTo>
                  <a:lnTo>
                    <a:pt x="9323889" y="7078816"/>
                  </a:lnTo>
                  <a:lnTo>
                    <a:pt x="9299796" y="7119432"/>
                  </a:lnTo>
                  <a:lnTo>
                    <a:pt x="9275286" y="7159822"/>
                  </a:lnTo>
                  <a:lnTo>
                    <a:pt x="9250358" y="7199986"/>
                  </a:lnTo>
                  <a:lnTo>
                    <a:pt x="9225018" y="7239915"/>
                  </a:lnTo>
                  <a:lnTo>
                    <a:pt x="9199273" y="7279598"/>
                  </a:lnTo>
                  <a:lnTo>
                    <a:pt x="9173122" y="7319036"/>
                  </a:lnTo>
                  <a:lnTo>
                    <a:pt x="9146566" y="7358229"/>
                  </a:lnTo>
                  <a:lnTo>
                    <a:pt x="9119604" y="7397176"/>
                  </a:lnTo>
                  <a:lnTo>
                    <a:pt x="9092243" y="7435869"/>
                  </a:lnTo>
                  <a:lnTo>
                    <a:pt x="9064490" y="7474298"/>
                  </a:lnTo>
                  <a:lnTo>
                    <a:pt x="9036344" y="7512463"/>
                  </a:lnTo>
                  <a:lnTo>
                    <a:pt x="9007806" y="7550364"/>
                  </a:lnTo>
                  <a:lnTo>
                    <a:pt x="8978875" y="7588001"/>
                  </a:lnTo>
                  <a:lnTo>
                    <a:pt x="8949560" y="7625366"/>
                  </a:lnTo>
                  <a:lnTo>
                    <a:pt x="8919865" y="7662448"/>
                  </a:lnTo>
                  <a:lnTo>
                    <a:pt x="8889793" y="7699248"/>
                  </a:lnTo>
                  <a:lnTo>
                    <a:pt x="8859342" y="7735766"/>
                  </a:lnTo>
                  <a:lnTo>
                    <a:pt x="8828513" y="7772002"/>
                  </a:lnTo>
                  <a:lnTo>
                    <a:pt x="8797312" y="7807948"/>
                  </a:lnTo>
                  <a:lnTo>
                    <a:pt x="8765749" y="7843594"/>
                  </a:lnTo>
                  <a:lnTo>
                    <a:pt x="8733821" y="7878940"/>
                  </a:lnTo>
                  <a:lnTo>
                    <a:pt x="8701531" y="7913988"/>
                  </a:lnTo>
                  <a:lnTo>
                    <a:pt x="8668876" y="7948735"/>
                  </a:lnTo>
                  <a:lnTo>
                    <a:pt x="8635867" y="7983175"/>
                  </a:lnTo>
                  <a:lnTo>
                    <a:pt x="8602510" y="8017299"/>
                  </a:lnTo>
                  <a:lnTo>
                    <a:pt x="8568805" y="8051107"/>
                  </a:lnTo>
                  <a:lnTo>
                    <a:pt x="8534753" y="8084599"/>
                  </a:lnTo>
                  <a:lnTo>
                    <a:pt x="8500353" y="8117775"/>
                  </a:lnTo>
                  <a:lnTo>
                    <a:pt x="8465613" y="8150627"/>
                  </a:lnTo>
                  <a:lnTo>
                    <a:pt x="8430543" y="8183147"/>
                  </a:lnTo>
                  <a:lnTo>
                    <a:pt x="8395142" y="8215334"/>
                  </a:lnTo>
                  <a:lnTo>
                    <a:pt x="8359410" y="8247190"/>
                  </a:lnTo>
                  <a:lnTo>
                    <a:pt x="8323347" y="8278714"/>
                  </a:lnTo>
                  <a:lnTo>
                    <a:pt x="8286961" y="8309898"/>
                  </a:lnTo>
                  <a:lnTo>
                    <a:pt x="8250262" y="8340736"/>
                  </a:lnTo>
                  <a:lnTo>
                    <a:pt x="8213250" y="8371226"/>
                  </a:lnTo>
                  <a:lnTo>
                    <a:pt x="8175924" y="8401369"/>
                  </a:lnTo>
                  <a:lnTo>
                    <a:pt x="8138284" y="8431166"/>
                  </a:lnTo>
                  <a:lnTo>
                    <a:pt x="8100340" y="8460607"/>
                  </a:lnTo>
                  <a:lnTo>
                    <a:pt x="8062101" y="8489687"/>
                  </a:lnTo>
                  <a:lnTo>
                    <a:pt x="8023566" y="8518406"/>
                  </a:lnTo>
                  <a:lnTo>
                    <a:pt x="7984736" y="8546764"/>
                  </a:lnTo>
                  <a:lnTo>
                    <a:pt x="7945611" y="8574760"/>
                  </a:lnTo>
                  <a:lnTo>
                    <a:pt x="7906200" y="8602389"/>
                  </a:lnTo>
                  <a:lnTo>
                    <a:pt x="7866513" y="8629642"/>
                  </a:lnTo>
                  <a:lnTo>
                    <a:pt x="7826550" y="8656521"/>
                  </a:lnTo>
                  <a:lnTo>
                    <a:pt x="7786310" y="8683025"/>
                  </a:lnTo>
                  <a:lnTo>
                    <a:pt x="7745793" y="8709155"/>
                  </a:lnTo>
                  <a:lnTo>
                    <a:pt x="7705010" y="8734903"/>
                  </a:lnTo>
                  <a:lnTo>
                    <a:pt x="7663970" y="8760264"/>
                  </a:lnTo>
                  <a:lnTo>
                    <a:pt x="7622674" y="8785237"/>
                  </a:lnTo>
                  <a:lnTo>
                    <a:pt x="7581120" y="8809824"/>
                  </a:lnTo>
                  <a:lnTo>
                    <a:pt x="7539310" y="8834023"/>
                  </a:lnTo>
                  <a:lnTo>
                    <a:pt x="7497253" y="8857830"/>
                  </a:lnTo>
                  <a:lnTo>
                    <a:pt x="7454960" y="8881237"/>
                  </a:lnTo>
                  <a:lnTo>
                    <a:pt x="7412430" y="8904246"/>
                  </a:lnTo>
                  <a:lnTo>
                    <a:pt x="7369664" y="8926856"/>
                  </a:lnTo>
                  <a:lnTo>
                    <a:pt x="7326661" y="8949067"/>
                  </a:lnTo>
                  <a:lnTo>
                    <a:pt x="7283431" y="8970874"/>
                  </a:lnTo>
                  <a:lnTo>
                    <a:pt x="7239986" y="8992271"/>
                  </a:lnTo>
                  <a:lnTo>
                    <a:pt x="7196325" y="9013259"/>
                  </a:lnTo>
                  <a:lnTo>
                    <a:pt x="7152448" y="9033837"/>
                  </a:lnTo>
                  <a:lnTo>
                    <a:pt x="7108355" y="9054006"/>
                  </a:lnTo>
                  <a:lnTo>
                    <a:pt x="7064057" y="9073761"/>
                  </a:lnTo>
                  <a:lnTo>
                    <a:pt x="7019565" y="9093097"/>
                  </a:lnTo>
                  <a:lnTo>
                    <a:pt x="6974879" y="9112013"/>
                  </a:lnTo>
                  <a:lnTo>
                    <a:pt x="6929997" y="9130511"/>
                  </a:lnTo>
                  <a:lnTo>
                    <a:pt x="6884922" y="9148590"/>
                  </a:lnTo>
                  <a:lnTo>
                    <a:pt x="6839662" y="9166245"/>
                  </a:lnTo>
                  <a:lnTo>
                    <a:pt x="6794230" y="9183473"/>
                  </a:lnTo>
                  <a:lnTo>
                    <a:pt x="6748625" y="9200272"/>
                  </a:lnTo>
                  <a:lnTo>
                    <a:pt x="6702848" y="9216645"/>
                  </a:lnTo>
                  <a:lnTo>
                    <a:pt x="6656897" y="9232589"/>
                  </a:lnTo>
                  <a:lnTo>
                    <a:pt x="6610786" y="9248103"/>
                  </a:lnTo>
                  <a:lnTo>
                    <a:pt x="6564523" y="9263181"/>
                  </a:lnTo>
                  <a:lnTo>
                    <a:pt x="6518110" y="9277824"/>
                  </a:lnTo>
                  <a:lnTo>
                    <a:pt x="6471546" y="9292031"/>
                  </a:lnTo>
                  <a:lnTo>
                    <a:pt x="6424832" y="9305803"/>
                  </a:lnTo>
                  <a:lnTo>
                    <a:pt x="6377978" y="9319137"/>
                  </a:lnTo>
                  <a:lnTo>
                    <a:pt x="6330997" y="9332030"/>
                  </a:lnTo>
                  <a:lnTo>
                    <a:pt x="6283888" y="9344480"/>
                  </a:lnTo>
                  <a:lnTo>
                    <a:pt x="6236650" y="9356488"/>
                  </a:lnTo>
                  <a:lnTo>
                    <a:pt x="6189285" y="9368055"/>
                  </a:lnTo>
                  <a:lnTo>
                    <a:pt x="6141802" y="9379177"/>
                  </a:lnTo>
                  <a:lnTo>
                    <a:pt x="6094215" y="9389852"/>
                  </a:lnTo>
                  <a:lnTo>
                    <a:pt x="6046523" y="9400079"/>
                  </a:lnTo>
                  <a:lnTo>
                    <a:pt x="5998725" y="9409860"/>
                  </a:lnTo>
                  <a:lnTo>
                    <a:pt x="5950822" y="9419193"/>
                  </a:lnTo>
                  <a:lnTo>
                    <a:pt x="5902826" y="9428077"/>
                  </a:lnTo>
                  <a:lnTo>
                    <a:pt x="5854748" y="9436509"/>
                  </a:lnTo>
                  <a:lnTo>
                    <a:pt x="5806587" y="9444490"/>
                  </a:lnTo>
                  <a:lnTo>
                    <a:pt x="5758344" y="9452019"/>
                  </a:lnTo>
                  <a:lnTo>
                    <a:pt x="5710020" y="9459096"/>
                  </a:lnTo>
                  <a:lnTo>
                    <a:pt x="5661625" y="9465721"/>
                  </a:lnTo>
                  <a:lnTo>
                    <a:pt x="5613171" y="9471890"/>
                  </a:lnTo>
                  <a:lnTo>
                    <a:pt x="5564659" y="9477604"/>
                  </a:lnTo>
                  <a:lnTo>
                    <a:pt x="5516087" y="9482864"/>
                  </a:lnTo>
                  <a:lnTo>
                    <a:pt x="5467457" y="9487668"/>
                  </a:lnTo>
                  <a:lnTo>
                    <a:pt x="5418780" y="9492016"/>
                  </a:lnTo>
                  <a:lnTo>
                    <a:pt x="5370068" y="9495907"/>
                  </a:lnTo>
                  <a:lnTo>
                    <a:pt x="5321320" y="9499341"/>
                  </a:lnTo>
                  <a:lnTo>
                    <a:pt x="5272537" y="9502318"/>
                  </a:lnTo>
                  <a:lnTo>
                    <a:pt x="5223719" y="9504837"/>
                  </a:lnTo>
                  <a:lnTo>
                    <a:pt x="5174877" y="9506900"/>
                  </a:lnTo>
                  <a:lnTo>
                    <a:pt x="5126023" y="9508504"/>
                  </a:lnTo>
                  <a:lnTo>
                    <a:pt x="5077158" y="9509649"/>
                  </a:lnTo>
                  <a:lnTo>
                    <a:pt x="5028281" y="9510337"/>
                  </a:lnTo>
                  <a:lnTo>
                    <a:pt x="4979392" y="9510566"/>
                  </a:lnTo>
                  <a:close/>
                </a:path>
              </a:pathLst>
            </a:custGeom>
            <a:solidFill>
              <a:srgbClr val="5CE1E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40" name="Google Shape;340;p3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23547" y="1891438"/>
              <a:ext cx="6520451" cy="65204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1" name="Google Shape;341;p32"/>
          <p:cNvSpPr txBox="1"/>
          <p:nvPr/>
        </p:nvSpPr>
        <p:spPr>
          <a:xfrm>
            <a:off x="2747837" y="415094"/>
            <a:ext cx="6711200" cy="868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467" rIns="0" bIns="0" anchor="t" anchorCtr="0">
            <a:spAutoFit/>
          </a:bodyPr>
          <a:lstStyle/>
          <a:p>
            <a:pPr marL="8467">
              <a:buClr>
                <a:schemeClr val="dk1"/>
              </a:buClr>
              <a:buSzPts val="4100"/>
            </a:pPr>
            <a:r>
              <a:rPr lang="uk-UA" sz="2733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     ПРОЄКТ “ПРОСТІР, ЯКИЙ МОТИВУЄ”</a:t>
            </a:r>
            <a:endParaRPr sz="1200">
              <a:solidFill>
                <a:schemeClr val="dk1"/>
              </a:solidFill>
            </a:endParaRPr>
          </a:p>
          <a:p>
            <a:pPr marL="8467" marR="3387" indent="160027" algn="ctr">
              <a:lnSpc>
                <a:spcPct val="107100"/>
              </a:lnSpc>
              <a:buClr>
                <a:srgbClr val="000000"/>
              </a:buClr>
              <a:buSzPts val="4000"/>
            </a:pPr>
            <a:r>
              <a:rPr lang="uk-UA" sz="2667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НОВИНКИ ОФОРМЛЕННЯ ШКОЛИ</a:t>
            </a:r>
            <a:endParaRPr sz="2667">
              <a:solidFill>
                <a:srgbClr val="FF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342" name="Google Shape;34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5348" y="1588584"/>
            <a:ext cx="6407251" cy="4805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26894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3"/>
          <p:cNvSpPr/>
          <p:nvPr/>
        </p:nvSpPr>
        <p:spPr>
          <a:xfrm>
            <a:off x="10148555" y="0"/>
            <a:ext cx="2044700" cy="6858000"/>
          </a:xfrm>
          <a:custGeom>
            <a:avLst/>
            <a:gdLst/>
            <a:ahLst/>
            <a:cxnLst/>
            <a:rect l="l" t="t" r="r" b="b"/>
            <a:pathLst>
              <a:path w="3067050" h="10287000" extrusionOk="0">
                <a:moveTo>
                  <a:pt x="3067049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3067049" y="0"/>
                </a:lnTo>
                <a:lnTo>
                  <a:pt x="3067049" y="10286999"/>
                </a:lnTo>
                <a:close/>
              </a:path>
            </a:pathLst>
          </a:custGeom>
          <a:solidFill>
            <a:srgbClr val="5CE1E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33"/>
          <p:cNvSpPr txBox="1"/>
          <p:nvPr/>
        </p:nvSpPr>
        <p:spPr>
          <a:xfrm>
            <a:off x="620121" y="1"/>
            <a:ext cx="1215000" cy="1001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033" rIns="0" bIns="0" anchor="t" anchorCtr="0">
            <a:spAutoFit/>
          </a:bodyPr>
          <a:lstStyle/>
          <a:p>
            <a:pPr marL="8467" marR="3387">
              <a:lnSpc>
                <a:spcPct val="117500"/>
              </a:lnSpc>
              <a:buClr>
                <a:srgbClr val="000000"/>
              </a:buClr>
              <a:buSzPts val="2050"/>
            </a:pPr>
            <a:r>
              <a:rPr lang="uk-UA" sz="13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тут  твориться  </a:t>
            </a:r>
            <a:r>
              <a:rPr lang="uk-UA" sz="1367" b="1">
                <a:solidFill>
                  <a:srgbClr val="FFB923"/>
                </a:solidFill>
                <a:latin typeface="Arial"/>
                <a:ea typeface="Arial"/>
                <a:cs typeface="Arial"/>
                <a:sym typeface="Arial"/>
              </a:rPr>
              <a:t>МОТИВУЮЧЕ</a:t>
            </a:r>
            <a:endParaRPr sz="13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467">
              <a:spcBef>
                <a:spcPts val="287"/>
              </a:spcBef>
              <a:buClr>
                <a:srgbClr val="000000"/>
              </a:buClr>
              <a:buSzPts val="2050"/>
            </a:pPr>
            <a:r>
              <a:rPr lang="uk-UA" sz="13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майбутнє</a:t>
            </a:r>
            <a:endParaRPr sz="13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33"/>
          <p:cNvSpPr/>
          <p:nvPr/>
        </p:nvSpPr>
        <p:spPr>
          <a:xfrm>
            <a:off x="172373" y="1134"/>
            <a:ext cx="297180" cy="289137"/>
          </a:xfrm>
          <a:custGeom>
            <a:avLst/>
            <a:gdLst/>
            <a:ahLst/>
            <a:cxnLst/>
            <a:rect l="l" t="t" r="r" b="b"/>
            <a:pathLst>
              <a:path w="445770" h="433705" extrusionOk="0">
                <a:moveTo>
                  <a:pt x="342074" y="315366"/>
                </a:moveTo>
                <a:lnTo>
                  <a:pt x="174955" y="254812"/>
                </a:lnTo>
                <a:lnTo>
                  <a:pt x="150063" y="250482"/>
                </a:lnTo>
                <a:lnTo>
                  <a:pt x="137604" y="251574"/>
                </a:lnTo>
                <a:lnTo>
                  <a:pt x="24599" y="289737"/>
                </a:lnTo>
                <a:lnTo>
                  <a:pt x="660" y="319938"/>
                </a:lnTo>
                <a:lnTo>
                  <a:pt x="0" y="324269"/>
                </a:lnTo>
                <a:lnTo>
                  <a:pt x="38" y="404050"/>
                </a:lnTo>
                <a:lnTo>
                  <a:pt x="38" y="406361"/>
                </a:lnTo>
                <a:lnTo>
                  <a:pt x="27584" y="433070"/>
                </a:lnTo>
                <a:lnTo>
                  <a:pt x="29908" y="433108"/>
                </a:lnTo>
                <a:lnTo>
                  <a:pt x="34556" y="432663"/>
                </a:lnTo>
                <a:lnTo>
                  <a:pt x="36830" y="432155"/>
                </a:lnTo>
                <a:lnTo>
                  <a:pt x="336156" y="328028"/>
                </a:lnTo>
                <a:lnTo>
                  <a:pt x="340106" y="326542"/>
                </a:lnTo>
                <a:lnTo>
                  <a:pt x="342074" y="323710"/>
                </a:lnTo>
                <a:lnTo>
                  <a:pt x="342074" y="315366"/>
                </a:lnTo>
                <a:close/>
              </a:path>
              <a:path w="445770" h="433705" extrusionOk="0">
                <a:moveTo>
                  <a:pt x="445693" y="184988"/>
                </a:moveTo>
                <a:lnTo>
                  <a:pt x="428701" y="146431"/>
                </a:lnTo>
                <a:lnTo>
                  <a:pt x="36817" y="952"/>
                </a:lnTo>
                <a:lnTo>
                  <a:pt x="29895" y="0"/>
                </a:lnTo>
                <a:lnTo>
                  <a:pt x="27571" y="38"/>
                </a:lnTo>
                <a:lnTo>
                  <a:pt x="38" y="26822"/>
                </a:lnTo>
                <a:lnTo>
                  <a:pt x="0" y="108927"/>
                </a:lnTo>
                <a:lnTo>
                  <a:pt x="660" y="113271"/>
                </a:lnTo>
                <a:lnTo>
                  <a:pt x="24676" y="143459"/>
                </a:lnTo>
                <a:lnTo>
                  <a:pt x="234607" y="216598"/>
                </a:lnTo>
                <a:lnTo>
                  <a:pt x="406692" y="276047"/>
                </a:lnTo>
                <a:lnTo>
                  <a:pt x="408889" y="276809"/>
                </a:lnTo>
                <a:lnTo>
                  <a:pt x="411149" y="277304"/>
                </a:lnTo>
                <a:lnTo>
                  <a:pt x="415772" y="277761"/>
                </a:lnTo>
                <a:lnTo>
                  <a:pt x="418084" y="277723"/>
                </a:lnTo>
                <a:lnTo>
                  <a:pt x="445668" y="251256"/>
                </a:lnTo>
                <a:lnTo>
                  <a:pt x="445693" y="184988"/>
                </a:lnTo>
                <a:close/>
              </a:path>
            </a:pathLst>
          </a:custGeom>
          <a:solidFill>
            <a:srgbClr val="FFDE5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0" name="Google Shape;350;p33"/>
          <p:cNvGrpSpPr/>
          <p:nvPr/>
        </p:nvGrpSpPr>
        <p:grpSpPr>
          <a:xfrm>
            <a:off x="274620" y="1141704"/>
            <a:ext cx="1690432" cy="1533812"/>
            <a:chOff x="858175" y="442579"/>
            <a:chExt cx="9959340" cy="9511030"/>
          </a:xfrm>
        </p:grpSpPr>
        <p:sp>
          <p:nvSpPr>
            <p:cNvPr id="351" name="Google Shape;351;p33"/>
            <p:cNvSpPr/>
            <p:nvPr/>
          </p:nvSpPr>
          <p:spPr>
            <a:xfrm>
              <a:off x="858175" y="442579"/>
              <a:ext cx="9959340" cy="9511030"/>
            </a:xfrm>
            <a:custGeom>
              <a:avLst/>
              <a:gdLst/>
              <a:ahLst/>
              <a:cxnLst/>
              <a:rect l="l" t="t" r="r" b="b"/>
              <a:pathLst>
                <a:path w="9959340" h="9511030" extrusionOk="0">
                  <a:moveTo>
                    <a:pt x="4979392" y="9510566"/>
                  </a:moveTo>
                  <a:lnTo>
                    <a:pt x="4930503" y="9510337"/>
                  </a:lnTo>
                  <a:lnTo>
                    <a:pt x="4881625" y="9509649"/>
                  </a:lnTo>
                  <a:lnTo>
                    <a:pt x="4832760" y="9508504"/>
                  </a:lnTo>
                  <a:lnTo>
                    <a:pt x="4783906" y="9506900"/>
                  </a:lnTo>
                  <a:lnTo>
                    <a:pt x="4735065" y="9504838"/>
                  </a:lnTo>
                  <a:lnTo>
                    <a:pt x="4686246" y="9502318"/>
                  </a:lnTo>
                  <a:lnTo>
                    <a:pt x="4637463" y="9499341"/>
                  </a:lnTo>
                  <a:lnTo>
                    <a:pt x="4588715" y="9495907"/>
                  </a:lnTo>
                  <a:lnTo>
                    <a:pt x="4540003" y="9492016"/>
                  </a:lnTo>
                  <a:lnTo>
                    <a:pt x="4491326" y="9487668"/>
                  </a:lnTo>
                  <a:lnTo>
                    <a:pt x="4442696" y="9482864"/>
                  </a:lnTo>
                  <a:lnTo>
                    <a:pt x="4394125" y="9477604"/>
                  </a:lnTo>
                  <a:lnTo>
                    <a:pt x="4345612" y="9471890"/>
                  </a:lnTo>
                  <a:lnTo>
                    <a:pt x="4297158" y="9465721"/>
                  </a:lnTo>
                  <a:lnTo>
                    <a:pt x="4248763" y="9459097"/>
                  </a:lnTo>
                  <a:lnTo>
                    <a:pt x="4200438" y="9452019"/>
                  </a:lnTo>
                  <a:lnTo>
                    <a:pt x="4152196" y="9444490"/>
                  </a:lnTo>
                  <a:lnTo>
                    <a:pt x="4104035" y="9436510"/>
                  </a:lnTo>
                  <a:lnTo>
                    <a:pt x="4055957" y="9428077"/>
                  </a:lnTo>
                  <a:lnTo>
                    <a:pt x="4007960" y="9419194"/>
                  </a:lnTo>
                  <a:lnTo>
                    <a:pt x="3960057" y="9409860"/>
                  </a:lnTo>
                  <a:lnTo>
                    <a:pt x="3912260" y="9400080"/>
                  </a:lnTo>
                  <a:lnTo>
                    <a:pt x="3864567" y="9389852"/>
                  </a:lnTo>
                  <a:lnTo>
                    <a:pt x="3816980" y="9379177"/>
                  </a:lnTo>
                  <a:lnTo>
                    <a:pt x="3769498" y="9368055"/>
                  </a:lnTo>
                  <a:lnTo>
                    <a:pt x="3722132" y="9356488"/>
                  </a:lnTo>
                  <a:lnTo>
                    <a:pt x="3674895" y="9344480"/>
                  </a:lnTo>
                  <a:lnTo>
                    <a:pt x="3627785" y="9332030"/>
                  </a:lnTo>
                  <a:lnTo>
                    <a:pt x="3580804" y="9319138"/>
                  </a:lnTo>
                  <a:lnTo>
                    <a:pt x="3533950" y="9305805"/>
                  </a:lnTo>
                  <a:lnTo>
                    <a:pt x="3487236" y="9292032"/>
                  </a:lnTo>
                  <a:lnTo>
                    <a:pt x="3440673" y="9277824"/>
                  </a:lnTo>
                  <a:lnTo>
                    <a:pt x="3394259" y="9263182"/>
                  </a:lnTo>
                  <a:lnTo>
                    <a:pt x="3347997" y="9248104"/>
                  </a:lnTo>
                  <a:lnTo>
                    <a:pt x="3301885" y="9232591"/>
                  </a:lnTo>
                  <a:lnTo>
                    <a:pt x="3255934" y="9216646"/>
                  </a:lnTo>
                  <a:lnTo>
                    <a:pt x="3210156" y="9200273"/>
                  </a:lnTo>
                  <a:lnTo>
                    <a:pt x="3164552" y="9183473"/>
                  </a:lnTo>
                  <a:lnTo>
                    <a:pt x="3119120" y="9166246"/>
                  </a:lnTo>
                  <a:lnTo>
                    <a:pt x="3073860" y="9148591"/>
                  </a:lnTo>
                  <a:lnTo>
                    <a:pt x="3028785" y="9130512"/>
                  </a:lnTo>
                  <a:lnTo>
                    <a:pt x="2983904" y="9112014"/>
                  </a:lnTo>
                  <a:lnTo>
                    <a:pt x="2939217" y="9093097"/>
                  </a:lnTo>
                  <a:lnTo>
                    <a:pt x="2894725" y="9073761"/>
                  </a:lnTo>
                  <a:lnTo>
                    <a:pt x="2850427" y="9054007"/>
                  </a:lnTo>
                  <a:lnTo>
                    <a:pt x="2806334" y="9033838"/>
                  </a:lnTo>
                  <a:lnTo>
                    <a:pt x="2762457" y="9013260"/>
                  </a:lnTo>
                  <a:lnTo>
                    <a:pt x="2718797" y="8992272"/>
                  </a:lnTo>
                  <a:lnTo>
                    <a:pt x="2675352" y="8970875"/>
                  </a:lnTo>
                  <a:lnTo>
                    <a:pt x="2632122" y="8949068"/>
                  </a:lnTo>
                  <a:lnTo>
                    <a:pt x="2589119" y="8926856"/>
                  </a:lnTo>
                  <a:lnTo>
                    <a:pt x="2546353" y="8904246"/>
                  </a:lnTo>
                  <a:lnTo>
                    <a:pt x="2503823" y="8881238"/>
                  </a:lnTo>
                  <a:lnTo>
                    <a:pt x="2461529" y="8857830"/>
                  </a:lnTo>
                  <a:lnTo>
                    <a:pt x="2419472" y="8834024"/>
                  </a:lnTo>
                  <a:lnTo>
                    <a:pt x="2377662" y="8809825"/>
                  </a:lnTo>
                  <a:lnTo>
                    <a:pt x="2336109" y="8785238"/>
                  </a:lnTo>
                  <a:lnTo>
                    <a:pt x="2294812" y="8760265"/>
                  </a:lnTo>
                  <a:lnTo>
                    <a:pt x="2253772" y="8734903"/>
                  </a:lnTo>
                  <a:lnTo>
                    <a:pt x="2212989" y="8709155"/>
                  </a:lnTo>
                  <a:lnTo>
                    <a:pt x="2172473" y="8683026"/>
                  </a:lnTo>
                  <a:lnTo>
                    <a:pt x="2132233" y="8656522"/>
                  </a:lnTo>
                  <a:lnTo>
                    <a:pt x="2092269" y="8629643"/>
                  </a:lnTo>
                  <a:lnTo>
                    <a:pt x="2052582" y="8602389"/>
                  </a:lnTo>
                  <a:lnTo>
                    <a:pt x="2013171" y="8574760"/>
                  </a:lnTo>
                  <a:lnTo>
                    <a:pt x="1974046" y="8546764"/>
                  </a:lnTo>
                  <a:lnTo>
                    <a:pt x="1935216" y="8518406"/>
                  </a:lnTo>
                  <a:lnTo>
                    <a:pt x="1896682" y="8489687"/>
                  </a:lnTo>
                  <a:lnTo>
                    <a:pt x="1858442" y="8460607"/>
                  </a:lnTo>
                  <a:lnTo>
                    <a:pt x="1820499" y="8431166"/>
                  </a:lnTo>
                  <a:lnTo>
                    <a:pt x="1782859" y="8401369"/>
                  </a:lnTo>
                  <a:lnTo>
                    <a:pt x="1745533" y="8371226"/>
                  </a:lnTo>
                  <a:lnTo>
                    <a:pt x="1708521" y="8340736"/>
                  </a:lnTo>
                  <a:lnTo>
                    <a:pt x="1671822" y="8309898"/>
                  </a:lnTo>
                  <a:lnTo>
                    <a:pt x="1635436" y="8278714"/>
                  </a:lnTo>
                  <a:lnTo>
                    <a:pt x="1599373" y="8247190"/>
                  </a:lnTo>
                  <a:lnTo>
                    <a:pt x="1563641" y="8215334"/>
                  </a:lnTo>
                  <a:lnTo>
                    <a:pt x="1528239" y="8183147"/>
                  </a:lnTo>
                  <a:lnTo>
                    <a:pt x="1493169" y="8150627"/>
                  </a:lnTo>
                  <a:lnTo>
                    <a:pt x="1458430" y="8117775"/>
                  </a:lnTo>
                  <a:lnTo>
                    <a:pt x="1424029" y="8084599"/>
                  </a:lnTo>
                  <a:lnTo>
                    <a:pt x="1389977" y="8051107"/>
                  </a:lnTo>
                  <a:lnTo>
                    <a:pt x="1356272" y="8017299"/>
                  </a:lnTo>
                  <a:lnTo>
                    <a:pt x="1322915" y="7983175"/>
                  </a:lnTo>
                  <a:lnTo>
                    <a:pt x="1289905" y="7948735"/>
                  </a:lnTo>
                  <a:lnTo>
                    <a:pt x="1257251" y="7913988"/>
                  </a:lnTo>
                  <a:lnTo>
                    <a:pt x="1224961" y="7878940"/>
                  </a:lnTo>
                  <a:lnTo>
                    <a:pt x="1193033" y="7843594"/>
                  </a:lnTo>
                  <a:lnTo>
                    <a:pt x="1161470" y="7807948"/>
                  </a:lnTo>
                  <a:lnTo>
                    <a:pt x="1130269" y="7772002"/>
                  </a:lnTo>
                  <a:lnTo>
                    <a:pt x="1099440" y="7735766"/>
                  </a:lnTo>
                  <a:lnTo>
                    <a:pt x="1068989" y="7699248"/>
                  </a:lnTo>
                  <a:lnTo>
                    <a:pt x="1038916" y="7662447"/>
                  </a:lnTo>
                  <a:lnTo>
                    <a:pt x="1009222" y="7625365"/>
                  </a:lnTo>
                  <a:lnTo>
                    <a:pt x="979906" y="7588001"/>
                  </a:lnTo>
                  <a:lnTo>
                    <a:pt x="950976" y="7550364"/>
                  </a:lnTo>
                  <a:lnTo>
                    <a:pt x="922438" y="7512463"/>
                  </a:lnTo>
                  <a:lnTo>
                    <a:pt x="894292" y="7474298"/>
                  </a:lnTo>
                  <a:lnTo>
                    <a:pt x="866539" y="7435869"/>
                  </a:lnTo>
                  <a:lnTo>
                    <a:pt x="839178" y="7397176"/>
                  </a:lnTo>
                  <a:lnTo>
                    <a:pt x="812216" y="7358229"/>
                  </a:lnTo>
                  <a:lnTo>
                    <a:pt x="785660" y="7319036"/>
                  </a:lnTo>
                  <a:lnTo>
                    <a:pt x="759509" y="7279598"/>
                  </a:lnTo>
                  <a:lnTo>
                    <a:pt x="733764" y="7239915"/>
                  </a:lnTo>
                  <a:lnTo>
                    <a:pt x="708424" y="7199986"/>
                  </a:lnTo>
                  <a:lnTo>
                    <a:pt x="683496" y="7159822"/>
                  </a:lnTo>
                  <a:lnTo>
                    <a:pt x="658986" y="7119433"/>
                  </a:lnTo>
                  <a:lnTo>
                    <a:pt x="634893" y="7078817"/>
                  </a:lnTo>
                  <a:lnTo>
                    <a:pt x="611217" y="7037975"/>
                  </a:lnTo>
                  <a:lnTo>
                    <a:pt x="587960" y="6996908"/>
                  </a:lnTo>
                  <a:lnTo>
                    <a:pt x="565125" y="6955624"/>
                  </a:lnTo>
                  <a:lnTo>
                    <a:pt x="542719" y="6914134"/>
                  </a:lnTo>
                  <a:lnTo>
                    <a:pt x="520742" y="6872438"/>
                  </a:lnTo>
                  <a:lnTo>
                    <a:pt x="499194" y="6830535"/>
                  </a:lnTo>
                  <a:lnTo>
                    <a:pt x="478074" y="6788427"/>
                  </a:lnTo>
                  <a:lnTo>
                    <a:pt x="457389" y="6746123"/>
                  </a:lnTo>
                  <a:lnTo>
                    <a:pt x="437141" y="6703634"/>
                  </a:lnTo>
                  <a:lnTo>
                    <a:pt x="417333" y="6660958"/>
                  </a:lnTo>
                  <a:lnTo>
                    <a:pt x="397964" y="6618097"/>
                  </a:lnTo>
                  <a:lnTo>
                    <a:pt x="379033" y="6575050"/>
                  </a:lnTo>
                  <a:lnTo>
                    <a:pt x="360546" y="6531828"/>
                  </a:lnTo>
                  <a:lnTo>
                    <a:pt x="342506" y="6488440"/>
                  </a:lnTo>
                  <a:lnTo>
                    <a:pt x="324914" y="6444888"/>
                  </a:lnTo>
                  <a:lnTo>
                    <a:pt x="307771" y="6401171"/>
                  </a:lnTo>
                  <a:lnTo>
                    <a:pt x="291074" y="6357289"/>
                  </a:lnTo>
                  <a:lnTo>
                    <a:pt x="274830" y="6313252"/>
                  </a:lnTo>
                  <a:lnTo>
                    <a:pt x="259042" y="6269072"/>
                  </a:lnTo>
                  <a:lnTo>
                    <a:pt x="243709" y="6224748"/>
                  </a:lnTo>
                  <a:lnTo>
                    <a:pt x="228832" y="6180279"/>
                  </a:lnTo>
                  <a:lnTo>
                    <a:pt x="214410" y="6135668"/>
                  </a:lnTo>
                  <a:lnTo>
                    <a:pt x="200448" y="6090923"/>
                  </a:lnTo>
                  <a:lnTo>
                    <a:pt x="186949" y="6046056"/>
                  </a:lnTo>
                  <a:lnTo>
                    <a:pt x="173912" y="6001067"/>
                  </a:lnTo>
                  <a:lnTo>
                    <a:pt x="161337" y="5955955"/>
                  </a:lnTo>
                  <a:lnTo>
                    <a:pt x="149226" y="5910722"/>
                  </a:lnTo>
                  <a:lnTo>
                    <a:pt x="137579" y="5865377"/>
                  </a:lnTo>
                  <a:lnTo>
                    <a:pt x="126401" y="5819931"/>
                  </a:lnTo>
                  <a:lnTo>
                    <a:pt x="115692" y="5774385"/>
                  </a:lnTo>
                  <a:lnTo>
                    <a:pt x="105450" y="5728739"/>
                  </a:lnTo>
                  <a:lnTo>
                    <a:pt x="95677" y="5682992"/>
                  </a:lnTo>
                  <a:lnTo>
                    <a:pt x="86375" y="5637156"/>
                  </a:lnTo>
                  <a:lnTo>
                    <a:pt x="77545" y="5591241"/>
                  </a:lnTo>
                  <a:lnTo>
                    <a:pt x="69188" y="5545248"/>
                  </a:lnTo>
                  <a:lnTo>
                    <a:pt x="61305" y="5499177"/>
                  </a:lnTo>
                  <a:lnTo>
                    <a:pt x="53894" y="5453027"/>
                  </a:lnTo>
                  <a:lnTo>
                    <a:pt x="46958" y="5406810"/>
                  </a:lnTo>
                  <a:lnTo>
                    <a:pt x="40498" y="5360538"/>
                  </a:lnTo>
                  <a:lnTo>
                    <a:pt x="34514" y="5314208"/>
                  </a:lnTo>
                  <a:lnTo>
                    <a:pt x="29007" y="5267823"/>
                  </a:lnTo>
                  <a:lnTo>
                    <a:pt x="23977" y="5221382"/>
                  </a:lnTo>
                  <a:lnTo>
                    <a:pt x="19423" y="5174896"/>
                  </a:lnTo>
                  <a:lnTo>
                    <a:pt x="15349" y="5128376"/>
                  </a:lnTo>
                  <a:lnTo>
                    <a:pt x="11753" y="5081822"/>
                  </a:lnTo>
                  <a:lnTo>
                    <a:pt x="8636" y="5035235"/>
                  </a:lnTo>
                  <a:lnTo>
                    <a:pt x="5997" y="4988613"/>
                  </a:lnTo>
                  <a:lnTo>
                    <a:pt x="3838" y="4941970"/>
                  </a:lnTo>
                  <a:lnTo>
                    <a:pt x="2159" y="4895315"/>
                  </a:lnTo>
                  <a:lnTo>
                    <a:pt x="959" y="4848649"/>
                  </a:lnTo>
                  <a:lnTo>
                    <a:pt x="239" y="4801971"/>
                  </a:lnTo>
                  <a:lnTo>
                    <a:pt x="0" y="4755283"/>
                  </a:lnTo>
                  <a:lnTo>
                    <a:pt x="239" y="4708594"/>
                  </a:lnTo>
                  <a:lnTo>
                    <a:pt x="959" y="4661917"/>
                  </a:lnTo>
                  <a:lnTo>
                    <a:pt x="2159" y="4615251"/>
                  </a:lnTo>
                  <a:lnTo>
                    <a:pt x="3838" y="4568596"/>
                  </a:lnTo>
                  <a:lnTo>
                    <a:pt x="5997" y="4521952"/>
                  </a:lnTo>
                  <a:lnTo>
                    <a:pt x="8636" y="4475331"/>
                  </a:lnTo>
                  <a:lnTo>
                    <a:pt x="11753" y="4428744"/>
                  </a:lnTo>
                  <a:lnTo>
                    <a:pt x="15349" y="4382190"/>
                  </a:lnTo>
                  <a:lnTo>
                    <a:pt x="19423" y="4335670"/>
                  </a:lnTo>
                  <a:lnTo>
                    <a:pt x="23977" y="4289183"/>
                  </a:lnTo>
                  <a:lnTo>
                    <a:pt x="29007" y="4242742"/>
                  </a:lnTo>
                  <a:lnTo>
                    <a:pt x="34514" y="4196357"/>
                  </a:lnTo>
                  <a:lnTo>
                    <a:pt x="40498" y="4150028"/>
                  </a:lnTo>
                  <a:lnTo>
                    <a:pt x="46958" y="4103755"/>
                  </a:lnTo>
                  <a:lnTo>
                    <a:pt x="53894" y="4057538"/>
                  </a:lnTo>
                  <a:lnTo>
                    <a:pt x="61305" y="4011388"/>
                  </a:lnTo>
                  <a:lnTo>
                    <a:pt x="69188" y="3965317"/>
                  </a:lnTo>
                  <a:lnTo>
                    <a:pt x="77545" y="3919324"/>
                  </a:lnTo>
                  <a:lnTo>
                    <a:pt x="86375" y="3873409"/>
                  </a:lnTo>
                  <a:lnTo>
                    <a:pt x="95677" y="3827573"/>
                  </a:lnTo>
                  <a:lnTo>
                    <a:pt x="105450" y="3781826"/>
                  </a:lnTo>
                  <a:lnTo>
                    <a:pt x="115692" y="3736180"/>
                  </a:lnTo>
                  <a:lnTo>
                    <a:pt x="126401" y="3690634"/>
                  </a:lnTo>
                  <a:lnTo>
                    <a:pt x="137579" y="3645188"/>
                  </a:lnTo>
                  <a:lnTo>
                    <a:pt x="149226" y="3599843"/>
                  </a:lnTo>
                  <a:lnTo>
                    <a:pt x="161337" y="3554609"/>
                  </a:lnTo>
                  <a:lnTo>
                    <a:pt x="173912" y="3509498"/>
                  </a:lnTo>
                  <a:lnTo>
                    <a:pt x="186949" y="3464509"/>
                  </a:lnTo>
                  <a:lnTo>
                    <a:pt x="200448" y="3419642"/>
                  </a:lnTo>
                  <a:lnTo>
                    <a:pt x="214410" y="3374897"/>
                  </a:lnTo>
                  <a:lnTo>
                    <a:pt x="228832" y="3330285"/>
                  </a:lnTo>
                  <a:lnTo>
                    <a:pt x="243709" y="3285817"/>
                  </a:lnTo>
                  <a:lnTo>
                    <a:pt x="259042" y="3241493"/>
                  </a:lnTo>
                  <a:lnTo>
                    <a:pt x="274830" y="3197312"/>
                  </a:lnTo>
                  <a:lnTo>
                    <a:pt x="291074" y="3153276"/>
                  </a:lnTo>
                  <a:lnTo>
                    <a:pt x="307771" y="3109393"/>
                  </a:lnTo>
                  <a:lnTo>
                    <a:pt x="324914" y="3065676"/>
                  </a:lnTo>
                  <a:lnTo>
                    <a:pt x="342506" y="3022124"/>
                  </a:lnTo>
                  <a:lnTo>
                    <a:pt x="360546" y="2978736"/>
                  </a:lnTo>
                  <a:lnTo>
                    <a:pt x="379033" y="2935514"/>
                  </a:lnTo>
                  <a:lnTo>
                    <a:pt x="397964" y="2892467"/>
                  </a:lnTo>
                  <a:lnTo>
                    <a:pt x="417333" y="2849606"/>
                  </a:lnTo>
                  <a:lnTo>
                    <a:pt x="437141" y="2806931"/>
                  </a:lnTo>
                  <a:lnTo>
                    <a:pt x="457389" y="2764441"/>
                  </a:lnTo>
                  <a:lnTo>
                    <a:pt x="478074" y="2722137"/>
                  </a:lnTo>
                  <a:lnTo>
                    <a:pt x="499194" y="2680029"/>
                  </a:lnTo>
                  <a:lnTo>
                    <a:pt x="520742" y="2638127"/>
                  </a:lnTo>
                  <a:lnTo>
                    <a:pt x="542719" y="2596431"/>
                  </a:lnTo>
                  <a:lnTo>
                    <a:pt x="565125" y="2554941"/>
                  </a:lnTo>
                  <a:lnTo>
                    <a:pt x="587960" y="2513658"/>
                  </a:lnTo>
                  <a:lnTo>
                    <a:pt x="611217" y="2472590"/>
                  </a:lnTo>
                  <a:lnTo>
                    <a:pt x="634893" y="2431748"/>
                  </a:lnTo>
                  <a:lnTo>
                    <a:pt x="658986" y="2391132"/>
                  </a:lnTo>
                  <a:lnTo>
                    <a:pt x="683496" y="2350742"/>
                  </a:lnTo>
                  <a:lnTo>
                    <a:pt x="708424" y="2310578"/>
                  </a:lnTo>
                  <a:lnTo>
                    <a:pt x="733764" y="2270650"/>
                  </a:lnTo>
                  <a:lnTo>
                    <a:pt x="759509" y="2230967"/>
                  </a:lnTo>
                  <a:lnTo>
                    <a:pt x="785660" y="2191529"/>
                  </a:lnTo>
                  <a:lnTo>
                    <a:pt x="812216" y="2152336"/>
                  </a:lnTo>
                  <a:lnTo>
                    <a:pt x="839178" y="2113389"/>
                  </a:lnTo>
                  <a:lnTo>
                    <a:pt x="866539" y="2074696"/>
                  </a:lnTo>
                  <a:lnTo>
                    <a:pt x="894292" y="2036267"/>
                  </a:lnTo>
                  <a:lnTo>
                    <a:pt x="922438" y="1998102"/>
                  </a:lnTo>
                  <a:lnTo>
                    <a:pt x="950976" y="1960201"/>
                  </a:lnTo>
                  <a:lnTo>
                    <a:pt x="979906" y="1922564"/>
                  </a:lnTo>
                  <a:lnTo>
                    <a:pt x="1009222" y="1885199"/>
                  </a:lnTo>
                  <a:lnTo>
                    <a:pt x="1038916" y="1848117"/>
                  </a:lnTo>
                  <a:lnTo>
                    <a:pt x="1068989" y="1811317"/>
                  </a:lnTo>
                  <a:lnTo>
                    <a:pt x="1099440" y="1774799"/>
                  </a:lnTo>
                  <a:lnTo>
                    <a:pt x="1130269" y="1738563"/>
                  </a:lnTo>
                  <a:lnTo>
                    <a:pt x="1161470" y="1702617"/>
                  </a:lnTo>
                  <a:lnTo>
                    <a:pt x="1193033" y="1666971"/>
                  </a:lnTo>
                  <a:lnTo>
                    <a:pt x="1224961" y="1631625"/>
                  </a:lnTo>
                  <a:lnTo>
                    <a:pt x="1257251" y="1596578"/>
                  </a:lnTo>
                  <a:lnTo>
                    <a:pt x="1289905" y="1561830"/>
                  </a:lnTo>
                  <a:lnTo>
                    <a:pt x="1322915" y="1527390"/>
                  </a:lnTo>
                  <a:lnTo>
                    <a:pt x="1356272" y="1493265"/>
                  </a:lnTo>
                  <a:lnTo>
                    <a:pt x="1389977" y="1459457"/>
                  </a:lnTo>
                  <a:lnTo>
                    <a:pt x="1424029" y="1425965"/>
                  </a:lnTo>
                  <a:lnTo>
                    <a:pt x="1458430" y="1392790"/>
                  </a:lnTo>
                  <a:lnTo>
                    <a:pt x="1493169" y="1359938"/>
                  </a:lnTo>
                  <a:lnTo>
                    <a:pt x="1528239" y="1327418"/>
                  </a:lnTo>
                  <a:lnTo>
                    <a:pt x="1563641" y="1295230"/>
                  </a:lnTo>
                  <a:lnTo>
                    <a:pt x="1599373" y="1263374"/>
                  </a:lnTo>
                  <a:lnTo>
                    <a:pt x="1635436" y="1231850"/>
                  </a:lnTo>
                  <a:lnTo>
                    <a:pt x="1671822" y="1200666"/>
                  </a:lnTo>
                  <a:lnTo>
                    <a:pt x="1708521" y="1169828"/>
                  </a:lnTo>
                  <a:lnTo>
                    <a:pt x="1745533" y="1139338"/>
                  </a:lnTo>
                  <a:lnTo>
                    <a:pt x="1782859" y="1109195"/>
                  </a:lnTo>
                  <a:lnTo>
                    <a:pt x="1820499" y="1079399"/>
                  </a:lnTo>
                  <a:lnTo>
                    <a:pt x="1858442" y="1049957"/>
                  </a:lnTo>
                  <a:lnTo>
                    <a:pt x="1896682" y="1020877"/>
                  </a:lnTo>
                  <a:lnTo>
                    <a:pt x="1935216" y="992157"/>
                  </a:lnTo>
                  <a:lnTo>
                    <a:pt x="1974046" y="963800"/>
                  </a:lnTo>
                  <a:lnTo>
                    <a:pt x="2013171" y="935803"/>
                  </a:lnTo>
                  <a:lnTo>
                    <a:pt x="2052582" y="908175"/>
                  </a:lnTo>
                  <a:lnTo>
                    <a:pt x="2092269" y="880921"/>
                  </a:lnTo>
                  <a:lnTo>
                    <a:pt x="2132233" y="854042"/>
                  </a:lnTo>
                  <a:lnTo>
                    <a:pt x="2172473" y="827538"/>
                  </a:lnTo>
                  <a:lnTo>
                    <a:pt x="2212989" y="801409"/>
                  </a:lnTo>
                  <a:lnTo>
                    <a:pt x="2253772" y="775661"/>
                  </a:lnTo>
                  <a:lnTo>
                    <a:pt x="2294812" y="750300"/>
                  </a:lnTo>
                  <a:lnTo>
                    <a:pt x="2336109" y="725326"/>
                  </a:lnTo>
                  <a:lnTo>
                    <a:pt x="2377662" y="700739"/>
                  </a:lnTo>
                  <a:lnTo>
                    <a:pt x="2419472" y="676540"/>
                  </a:lnTo>
                  <a:lnTo>
                    <a:pt x="2461529" y="652734"/>
                  </a:lnTo>
                  <a:lnTo>
                    <a:pt x="2503823" y="629327"/>
                  </a:lnTo>
                  <a:lnTo>
                    <a:pt x="2546353" y="606318"/>
                  </a:lnTo>
                  <a:lnTo>
                    <a:pt x="2589119" y="583708"/>
                  </a:lnTo>
                  <a:lnTo>
                    <a:pt x="2632122" y="561497"/>
                  </a:lnTo>
                  <a:lnTo>
                    <a:pt x="2675352" y="539690"/>
                  </a:lnTo>
                  <a:lnTo>
                    <a:pt x="2718797" y="518293"/>
                  </a:lnTo>
                  <a:lnTo>
                    <a:pt x="2762457" y="497305"/>
                  </a:lnTo>
                  <a:lnTo>
                    <a:pt x="2806334" y="476727"/>
                  </a:lnTo>
                  <a:lnTo>
                    <a:pt x="2850427" y="456558"/>
                  </a:lnTo>
                  <a:lnTo>
                    <a:pt x="2894725" y="436803"/>
                  </a:lnTo>
                  <a:lnTo>
                    <a:pt x="2939217" y="417467"/>
                  </a:lnTo>
                  <a:lnTo>
                    <a:pt x="2983904" y="398550"/>
                  </a:lnTo>
                  <a:lnTo>
                    <a:pt x="3028785" y="380052"/>
                  </a:lnTo>
                  <a:lnTo>
                    <a:pt x="3073860" y="361974"/>
                  </a:lnTo>
                  <a:lnTo>
                    <a:pt x="3119120" y="344319"/>
                  </a:lnTo>
                  <a:lnTo>
                    <a:pt x="3164552" y="327091"/>
                  </a:lnTo>
                  <a:lnTo>
                    <a:pt x="3210156" y="310291"/>
                  </a:lnTo>
                  <a:lnTo>
                    <a:pt x="3255934" y="293919"/>
                  </a:lnTo>
                  <a:lnTo>
                    <a:pt x="3301885" y="277974"/>
                  </a:lnTo>
                  <a:lnTo>
                    <a:pt x="3347997" y="262461"/>
                  </a:lnTo>
                  <a:lnTo>
                    <a:pt x="3394259" y="247383"/>
                  </a:lnTo>
                  <a:lnTo>
                    <a:pt x="3440672" y="232740"/>
                  </a:lnTo>
                  <a:lnTo>
                    <a:pt x="3487236" y="218533"/>
                  </a:lnTo>
                  <a:lnTo>
                    <a:pt x="3533950" y="204760"/>
                  </a:lnTo>
                  <a:lnTo>
                    <a:pt x="3580804" y="191427"/>
                  </a:lnTo>
                  <a:lnTo>
                    <a:pt x="3627785" y="178535"/>
                  </a:lnTo>
                  <a:lnTo>
                    <a:pt x="3674895" y="166084"/>
                  </a:lnTo>
                  <a:lnTo>
                    <a:pt x="3722132" y="154076"/>
                  </a:lnTo>
                  <a:lnTo>
                    <a:pt x="3769498" y="142509"/>
                  </a:lnTo>
                  <a:lnTo>
                    <a:pt x="3816980" y="131387"/>
                  </a:lnTo>
                  <a:lnTo>
                    <a:pt x="3864567" y="120712"/>
                  </a:lnTo>
                  <a:lnTo>
                    <a:pt x="3912260" y="110485"/>
                  </a:lnTo>
                  <a:lnTo>
                    <a:pt x="3960057" y="100704"/>
                  </a:lnTo>
                  <a:lnTo>
                    <a:pt x="4007960" y="91371"/>
                  </a:lnTo>
                  <a:lnTo>
                    <a:pt x="4055956" y="82487"/>
                  </a:lnTo>
                  <a:lnTo>
                    <a:pt x="4104035" y="74055"/>
                  </a:lnTo>
                  <a:lnTo>
                    <a:pt x="4152195" y="66074"/>
                  </a:lnTo>
                  <a:lnTo>
                    <a:pt x="4200438" y="58546"/>
                  </a:lnTo>
                  <a:lnTo>
                    <a:pt x="4248763" y="51468"/>
                  </a:lnTo>
                  <a:lnTo>
                    <a:pt x="4297158" y="44844"/>
                  </a:lnTo>
                  <a:lnTo>
                    <a:pt x="4345612" y="38675"/>
                  </a:lnTo>
                  <a:lnTo>
                    <a:pt x="4394125" y="32961"/>
                  </a:lnTo>
                  <a:lnTo>
                    <a:pt x="4442696" y="27702"/>
                  </a:lnTo>
                  <a:lnTo>
                    <a:pt x="4491326" y="22897"/>
                  </a:lnTo>
                  <a:lnTo>
                    <a:pt x="4540003" y="18549"/>
                  </a:lnTo>
                  <a:lnTo>
                    <a:pt x="4588715" y="14658"/>
                  </a:lnTo>
                  <a:lnTo>
                    <a:pt x="4637463" y="11224"/>
                  </a:lnTo>
                  <a:lnTo>
                    <a:pt x="4686246" y="8247"/>
                  </a:lnTo>
                  <a:lnTo>
                    <a:pt x="4735065" y="5727"/>
                  </a:lnTo>
                  <a:lnTo>
                    <a:pt x="4783906" y="3665"/>
                  </a:lnTo>
                  <a:lnTo>
                    <a:pt x="4832760" y="2062"/>
                  </a:lnTo>
                  <a:lnTo>
                    <a:pt x="4881625" y="916"/>
                  </a:lnTo>
                  <a:lnTo>
                    <a:pt x="4930503" y="229"/>
                  </a:lnTo>
                  <a:lnTo>
                    <a:pt x="4979392" y="0"/>
                  </a:lnTo>
                  <a:lnTo>
                    <a:pt x="5028281" y="229"/>
                  </a:lnTo>
                  <a:lnTo>
                    <a:pt x="5077158" y="916"/>
                  </a:lnTo>
                  <a:lnTo>
                    <a:pt x="5126023" y="2062"/>
                  </a:lnTo>
                  <a:lnTo>
                    <a:pt x="5174877" y="3665"/>
                  </a:lnTo>
                  <a:lnTo>
                    <a:pt x="5223719" y="5727"/>
                  </a:lnTo>
                  <a:lnTo>
                    <a:pt x="5272537" y="8247"/>
                  </a:lnTo>
                  <a:lnTo>
                    <a:pt x="5321320" y="11224"/>
                  </a:lnTo>
                  <a:lnTo>
                    <a:pt x="5370068" y="14658"/>
                  </a:lnTo>
                  <a:lnTo>
                    <a:pt x="5418780" y="18549"/>
                  </a:lnTo>
                  <a:lnTo>
                    <a:pt x="5467457" y="22897"/>
                  </a:lnTo>
                  <a:lnTo>
                    <a:pt x="5516087" y="27702"/>
                  </a:lnTo>
                  <a:lnTo>
                    <a:pt x="5564659" y="32961"/>
                  </a:lnTo>
                  <a:lnTo>
                    <a:pt x="5613171" y="38675"/>
                  </a:lnTo>
                  <a:lnTo>
                    <a:pt x="5661625" y="44844"/>
                  </a:lnTo>
                  <a:lnTo>
                    <a:pt x="5710020" y="51468"/>
                  </a:lnTo>
                  <a:lnTo>
                    <a:pt x="5758344" y="58546"/>
                  </a:lnTo>
                  <a:lnTo>
                    <a:pt x="5806587" y="66074"/>
                  </a:lnTo>
                  <a:lnTo>
                    <a:pt x="5854748" y="74055"/>
                  </a:lnTo>
                  <a:lnTo>
                    <a:pt x="5902826" y="82487"/>
                  </a:lnTo>
                  <a:lnTo>
                    <a:pt x="5950822" y="91371"/>
                  </a:lnTo>
                  <a:lnTo>
                    <a:pt x="5998725" y="100704"/>
                  </a:lnTo>
                  <a:lnTo>
                    <a:pt x="6046523" y="110485"/>
                  </a:lnTo>
                  <a:lnTo>
                    <a:pt x="6094215" y="120712"/>
                  </a:lnTo>
                  <a:lnTo>
                    <a:pt x="6141802" y="131387"/>
                  </a:lnTo>
                  <a:lnTo>
                    <a:pt x="6189285" y="142509"/>
                  </a:lnTo>
                  <a:lnTo>
                    <a:pt x="6236650" y="154076"/>
                  </a:lnTo>
                  <a:lnTo>
                    <a:pt x="6283888" y="166084"/>
                  </a:lnTo>
                  <a:lnTo>
                    <a:pt x="6330997" y="178535"/>
                  </a:lnTo>
                  <a:lnTo>
                    <a:pt x="6377979" y="191427"/>
                  </a:lnTo>
                  <a:lnTo>
                    <a:pt x="6424832" y="204760"/>
                  </a:lnTo>
                  <a:lnTo>
                    <a:pt x="6471547" y="218533"/>
                  </a:lnTo>
                  <a:lnTo>
                    <a:pt x="6518110" y="232740"/>
                  </a:lnTo>
                  <a:lnTo>
                    <a:pt x="6564523" y="247383"/>
                  </a:lnTo>
                  <a:lnTo>
                    <a:pt x="6610786" y="262461"/>
                  </a:lnTo>
                  <a:lnTo>
                    <a:pt x="6656898" y="277974"/>
                  </a:lnTo>
                  <a:lnTo>
                    <a:pt x="6702848" y="293919"/>
                  </a:lnTo>
                  <a:lnTo>
                    <a:pt x="6748626" y="310291"/>
                  </a:lnTo>
                  <a:lnTo>
                    <a:pt x="6794230" y="327091"/>
                  </a:lnTo>
                  <a:lnTo>
                    <a:pt x="6839662" y="344319"/>
                  </a:lnTo>
                  <a:lnTo>
                    <a:pt x="6884922" y="361974"/>
                  </a:lnTo>
                  <a:lnTo>
                    <a:pt x="6929997" y="380052"/>
                  </a:lnTo>
                  <a:lnTo>
                    <a:pt x="6974879" y="398550"/>
                  </a:lnTo>
                  <a:lnTo>
                    <a:pt x="7019565" y="417467"/>
                  </a:lnTo>
                  <a:lnTo>
                    <a:pt x="7064057" y="436803"/>
                  </a:lnTo>
                  <a:lnTo>
                    <a:pt x="7108355" y="456558"/>
                  </a:lnTo>
                  <a:lnTo>
                    <a:pt x="7152448" y="476727"/>
                  </a:lnTo>
                  <a:lnTo>
                    <a:pt x="7196325" y="497305"/>
                  </a:lnTo>
                  <a:lnTo>
                    <a:pt x="7239986" y="518293"/>
                  </a:lnTo>
                  <a:lnTo>
                    <a:pt x="7283431" y="539690"/>
                  </a:lnTo>
                  <a:lnTo>
                    <a:pt x="7326660" y="561497"/>
                  </a:lnTo>
                  <a:lnTo>
                    <a:pt x="7369663" y="583708"/>
                  </a:lnTo>
                  <a:lnTo>
                    <a:pt x="7412430" y="606318"/>
                  </a:lnTo>
                  <a:lnTo>
                    <a:pt x="7454960" y="629327"/>
                  </a:lnTo>
                  <a:lnTo>
                    <a:pt x="7497253" y="652734"/>
                  </a:lnTo>
                  <a:lnTo>
                    <a:pt x="7539310" y="676540"/>
                  </a:lnTo>
                  <a:lnTo>
                    <a:pt x="7581120" y="700739"/>
                  </a:lnTo>
                  <a:lnTo>
                    <a:pt x="7622674" y="725326"/>
                  </a:lnTo>
                  <a:lnTo>
                    <a:pt x="7663970" y="750300"/>
                  </a:lnTo>
                  <a:lnTo>
                    <a:pt x="7705010" y="775661"/>
                  </a:lnTo>
                  <a:lnTo>
                    <a:pt x="7745793" y="801409"/>
                  </a:lnTo>
                  <a:lnTo>
                    <a:pt x="7786310" y="827538"/>
                  </a:lnTo>
                  <a:lnTo>
                    <a:pt x="7826550" y="854042"/>
                  </a:lnTo>
                  <a:lnTo>
                    <a:pt x="7866513" y="880921"/>
                  </a:lnTo>
                  <a:lnTo>
                    <a:pt x="7906201" y="908175"/>
                  </a:lnTo>
                  <a:lnTo>
                    <a:pt x="7945612" y="935803"/>
                  </a:lnTo>
                  <a:lnTo>
                    <a:pt x="7984737" y="963800"/>
                  </a:lnTo>
                  <a:lnTo>
                    <a:pt x="8023567" y="992157"/>
                  </a:lnTo>
                  <a:lnTo>
                    <a:pt x="8062101" y="1020877"/>
                  </a:lnTo>
                  <a:lnTo>
                    <a:pt x="8100341" y="1049957"/>
                  </a:lnTo>
                  <a:lnTo>
                    <a:pt x="8138284" y="1079399"/>
                  </a:lnTo>
                  <a:lnTo>
                    <a:pt x="8175924" y="1109195"/>
                  </a:lnTo>
                  <a:lnTo>
                    <a:pt x="8213250" y="1139338"/>
                  </a:lnTo>
                  <a:lnTo>
                    <a:pt x="8250262" y="1169828"/>
                  </a:lnTo>
                  <a:lnTo>
                    <a:pt x="8286961" y="1200666"/>
                  </a:lnTo>
                  <a:lnTo>
                    <a:pt x="8323347" y="1231850"/>
                  </a:lnTo>
                  <a:lnTo>
                    <a:pt x="8359410" y="1263374"/>
                  </a:lnTo>
                  <a:lnTo>
                    <a:pt x="8395142" y="1295230"/>
                  </a:lnTo>
                  <a:lnTo>
                    <a:pt x="8430543" y="1327418"/>
                  </a:lnTo>
                  <a:lnTo>
                    <a:pt x="8465613" y="1359938"/>
                  </a:lnTo>
                  <a:lnTo>
                    <a:pt x="8500353" y="1392790"/>
                  </a:lnTo>
                  <a:lnTo>
                    <a:pt x="8534753" y="1425965"/>
                  </a:lnTo>
                  <a:lnTo>
                    <a:pt x="8568805" y="1459457"/>
                  </a:lnTo>
                  <a:lnTo>
                    <a:pt x="8602510" y="1493265"/>
                  </a:lnTo>
                  <a:lnTo>
                    <a:pt x="8635867" y="1527390"/>
                  </a:lnTo>
                  <a:lnTo>
                    <a:pt x="8668876" y="1561830"/>
                  </a:lnTo>
                  <a:lnTo>
                    <a:pt x="8701531" y="1596578"/>
                  </a:lnTo>
                  <a:lnTo>
                    <a:pt x="8733821" y="1631625"/>
                  </a:lnTo>
                  <a:lnTo>
                    <a:pt x="8765749" y="1666971"/>
                  </a:lnTo>
                  <a:lnTo>
                    <a:pt x="8797312" y="1702617"/>
                  </a:lnTo>
                  <a:lnTo>
                    <a:pt x="8828513" y="1738563"/>
                  </a:lnTo>
                  <a:lnTo>
                    <a:pt x="8859342" y="1774799"/>
                  </a:lnTo>
                  <a:lnTo>
                    <a:pt x="8889793" y="1811317"/>
                  </a:lnTo>
                  <a:lnTo>
                    <a:pt x="8919865" y="1848117"/>
                  </a:lnTo>
                  <a:lnTo>
                    <a:pt x="8949560" y="1885199"/>
                  </a:lnTo>
                  <a:lnTo>
                    <a:pt x="8978875" y="1922564"/>
                  </a:lnTo>
                  <a:lnTo>
                    <a:pt x="9007806" y="1960201"/>
                  </a:lnTo>
                  <a:lnTo>
                    <a:pt x="9036343" y="1998102"/>
                  </a:lnTo>
                  <a:lnTo>
                    <a:pt x="9064489" y="2036267"/>
                  </a:lnTo>
                  <a:lnTo>
                    <a:pt x="9092242" y="2074696"/>
                  </a:lnTo>
                  <a:lnTo>
                    <a:pt x="9119603" y="2113388"/>
                  </a:lnTo>
                  <a:lnTo>
                    <a:pt x="9146565" y="2152336"/>
                  </a:lnTo>
                  <a:lnTo>
                    <a:pt x="9173121" y="2191529"/>
                  </a:lnTo>
                  <a:lnTo>
                    <a:pt x="9199272" y="2230967"/>
                  </a:lnTo>
                  <a:lnTo>
                    <a:pt x="9225017" y="2270650"/>
                  </a:lnTo>
                  <a:lnTo>
                    <a:pt x="9250357" y="2310578"/>
                  </a:lnTo>
                  <a:lnTo>
                    <a:pt x="9275285" y="2350742"/>
                  </a:lnTo>
                  <a:lnTo>
                    <a:pt x="9299796" y="2391132"/>
                  </a:lnTo>
                  <a:lnTo>
                    <a:pt x="9323889" y="2431748"/>
                  </a:lnTo>
                  <a:lnTo>
                    <a:pt x="9347565" y="2472590"/>
                  </a:lnTo>
                  <a:lnTo>
                    <a:pt x="9370823" y="2513658"/>
                  </a:lnTo>
                  <a:lnTo>
                    <a:pt x="9393657" y="2554941"/>
                  </a:lnTo>
                  <a:lnTo>
                    <a:pt x="9416063" y="2596431"/>
                  </a:lnTo>
                  <a:lnTo>
                    <a:pt x="9438039" y="2638127"/>
                  </a:lnTo>
                  <a:lnTo>
                    <a:pt x="9459588" y="2680029"/>
                  </a:lnTo>
                  <a:lnTo>
                    <a:pt x="9480707" y="2722137"/>
                  </a:lnTo>
                  <a:lnTo>
                    <a:pt x="9501393" y="2764441"/>
                  </a:lnTo>
                  <a:lnTo>
                    <a:pt x="9521640" y="2806931"/>
                  </a:lnTo>
                  <a:lnTo>
                    <a:pt x="9541448" y="2849606"/>
                  </a:lnTo>
                  <a:lnTo>
                    <a:pt x="9560818" y="2892467"/>
                  </a:lnTo>
                  <a:lnTo>
                    <a:pt x="9579749" y="2935514"/>
                  </a:lnTo>
                  <a:lnTo>
                    <a:pt x="9598236" y="2978736"/>
                  </a:lnTo>
                  <a:lnTo>
                    <a:pt x="9616275" y="3022124"/>
                  </a:lnTo>
                  <a:lnTo>
                    <a:pt x="9633867" y="3065676"/>
                  </a:lnTo>
                  <a:lnTo>
                    <a:pt x="9651011" y="3109393"/>
                  </a:lnTo>
                  <a:lnTo>
                    <a:pt x="9667706" y="3153276"/>
                  </a:lnTo>
                  <a:lnTo>
                    <a:pt x="9683951" y="3197312"/>
                  </a:lnTo>
                  <a:lnTo>
                    <a:pt x="9699740" y="3241493"/>
                  </a:lnTo>
                  <a:lnTo>
                    <a:pt x="9715073" y="3285817"/>
                  </a:lnTo>
                  <a:lnTo>
                    <a:pt x="9729950" y="3330285"/>
                  </a:lnTo>
                  <a:lnTo>
                    <a:pt x="9744371" y="3374897"/>
                  </a:lnTo>
                  <a:lnTo>
                    <a:pt x="9758334" y="3419642"/>
                  </a:lnTo>
                  <a:lnTo>
                    <a:pt x="9771833" y="3464509"/>
                  </a:lnTo>
                  <a:lnTo>
                    <a:pt x="9784870" y="3509498"/>
                  </a:lnTo>
                  <a:lnTo>
                    <a:pt x="9797445" y="3554609"/>
                  </a:lnTo>
                  <a:lnTo>
                    <a:pt x="9809556" y="3599843"/>
                  </a:lnTo>
                  <a:lnTo>
                    <a:pt x="9821202" y="3645188"/>
                  </a:lnTo>
                  <a:lnTo>
                    <a:pt x="9832380" y="3690634"/>
                  </a:lnTo>
                  <a:lnTo>
                    <a:pt x="9843090" y="3736180"/>
                  </a:lnTo>
                  <a:lnTo>
                    <a:pt x="9853332" y="3781826"/>
                  </a:lnTo>
                  <a:lnTo>
                    <a:pt x="9863105" y="3827573"/>
                  </a:lnTo>
                  <a:lnTo>
                    <a:pt x="9872407" y="3873409"/>
                  </a:lnTo>
                  <a:lnTo>
                    <a:pt x="9881237" y="3919323"/>
                  </a:lnTo>
                  <a:lnTo>
                    <a:pt x="9889594" y="3965316"/>
                  </a:lnTo>
                  <a:lnTo>
                    <a:pt x="9897478" y="4011388"/>
                  </a:lnTo>
                  <a:lnTo>
                    <a:pt x="9904888" y="4057538"/>
                  </a:lnTo>
                  <a:lnTo>
                    <a:pt x="9911825" y="4103755"/>
                  </a:lnTo>
                  <a:lnTo>
                    <a:pt x="9918285" y="4150028"/>
                  </a:lnTo>
                  <a:lnTo>
                    <a:pt x="9924269" y="4196357"/>
                  </a:lnTo>
                  <a:lnTo>
                    <a:pt x="9929776" y="4242742"/>
                  </a:lnTo>
                  <a:lnTo>
                    <a:pt x="9934807" y="4289183"/>
                  </a:lnTo>
                  <a:lnTo>
                    <a:pt x="9939360" y="4335670"/>
                  </a:lnTo>
                  <a:lnTo>
                    <a:pt x="9943434" y="4382190"/>
                  </a:lnTo>
                  <a:lnTo>
                    <a:pt x="9947030" y="4428744"/>
                  </a:lnTo>
                  <a:lnTo>
                    <a:pt x="9950147" y="4475331"/>
                  </a:lnTo>
                  <a:lnTo>
                    <a:pt x="9952785" y="4521952"/>
                  </a:lnTo>
                  <a:lnTo>
                    <a:pt x="9954945" y="4568596"/>
                  </a:lnTo>
                  <a:lnTo>
                    <a:pt x="9956624" y="4615251"/>
                  </a:lnTo>
                  <a:lnTo>
                    <a:pt x="9957824" y="4661917"/>
                  </a:lnTo>
                  <a:lnTo>
                    <a:pt x="9958544" y="4708594"/>
                  </a:lnTo>
                  <a:lnTo>
                    <a:pt x="9958784" y="4755283"/>
                  </a:lnTo>
                  <a:lnTo>
                    <a:pt x="9958544" y="4801971"/>
                  </a:lnTo>
                  <a:lnTo>
                    <a:pt x="9957824" y="4848649"/>
                  </a:lnTo>
                  <a:lnTo>
                    <a:pt x="9956624" y="4895315"/>
                  </a:lnTo>
                  <a:lnTo>
                    <a:pt x="9954945" y="4941970"/>
                  </a:lnTo>
                  <a:lnTo>
                    <a:pt x="9952786" y="4988613"/>
                  </a:lnTo>
                  <a:lnTo>
                    <a:pt x="9950147" y="5035235"/>
                  </a:lnTo>
                  <a:lnTo>
                    <a:pt x="9947030" y="5081822"/>
                  </a:lnTo>
                  <a:lnTo>
                    <a:pt x="9943434" y="5128376"/>
                  </a:lnTo>
                  <a:lnTo>
                    <a:pt x="9939360" y="5174896"/>
                  </a:lnTo>
                  <a:lnTo>
                    <a:pt x="9934807" y="5221382"/>
                  </a:lnTo>
                  <a:lnTo>
                    <a:pt x="9929776" y="5267823"/>
                  </a:lnTo>
                  <a:lnTo>
                    <a:pt x="9924269" y="5314208"/>
                  </a:lnTo>
                  <a:lnTo>
                    <a:pt x="9918285" y="5360538"/>
                  </a:lnTo>
                  <a:lnTo>
                    <a:pt x="9911825" y="5406810"/>
                  </a:lnTo>
                  <a:lnTo>
                    <a:pt x="9904889" y="5453027"/>
                  </a:lnTo>
                  <a:lnTo>
                    <a:pt x="9897478" y="5499177"/>
                  </a:lnTo>
                  <a:lnTo>
                    <a:pt x="9889594" y="5545248"/>
                  </a:lnTo>
                  <a:lnTo>
                    <a:pt x="9881237" y="5591241"/>
                  </a:lnTo>
                  <a:lnTo>
                    <a:pt x="9872408" y="5637156"/>
                  </a:lnTo>
                  <a:lnTo>
                    <a:pt x="9863105" y="5682992"/>
                  </a:lnTo>
                  <a:lnTo>
                    <a:pt x="9853332" y="5728739"/>
                  </a:lnTo>
                  <a:lnTo>
                    <a:pt x="9843091" y="5774385"/>
                  </a:lnTo>
                  <a:lnTo>
                    <a:pt x="9832381" y="5819931"/>
                  </a:lnTo>
                  <a:lnTo>
                    <a:pt x="9821203" y="5865377"/>
                  </a:lnTo>
                  <a:lnTo>
                    <a:pt x="9809557" y="5910722"/>
                  </a:lnTo>
                  <a:lnTo>
                    <a:pt x="9797445" y="5955956"/>
                  </a:lnTo>
                  <a:lnTo>
                    <a:pt x="9784870" y="6001067"/>
                  </a:lnTo>
                  <a:lnTo>
                    <a:pt x="9771834" y="6046056"/>
                  </a:lnTo>
                  <a:lnTo>
                    <a:pt x="9758334" y="6090923"/>
                  </a:lnTo>
                  <a:lnTo>
                    <a:pt x="9744372" y="6135668"/>
                  </a:lnTo>
                  <a:lnTo>
                    <a:pt x="9729951" y="6180280"/>
                  </a:lnTo>
                  <a:lnTo>
                    <a:pt x="9715073" y="6224748"/>
                  </a:lnTo>
                  <a:lnTo>
                    <a:pt x="9699741" y="6269072"/>
                  </a:lnTo>
                  <a:lnTo>
                    <a:pt x="9683952" y="6313253"/>
                  </a:lnTo>
                  <a:lnTo>
                    <a:pt x="9667708" y="6357289"/>
                  </a:lnTo>
                  <a:lnTo>
                    <a:pt x="9651012" y="6401171"/>
                  </a:lnTo>
                  <a:lnTo>
                    <a:pt x="9633867" y="6444888"/>
                  </a:lnTo>
                  <a:lnTo>
                    <a:pt x="9616276" y="6488441"/>
                  </a:lnTo>
                  <a:lnTo>
                    <a:pt x="9598236" y="6531828"/>
                  </a:lnTo>
                  <a:lnTo>
                    <a:pt x="9579749" y="6575050"/>
                  </a:lnTo>
                  <a:lnTo>
                    <a:pt x="9560818" y="6618097"/>
                  </a:lnTo>
                  <a:lnTo>
                    <a:pt x="9541449" y="6660958"/>
                  </a:lnTo>
                  <a:lnTo>
                    <a:pt x="9521640" y="6703634"/>
                  </a:lnTo>
                  <a:lnTo>
                    <a:pt x="9501393" y="6746123"/>
                  </a:lnTo>
                  <a:lnTo>
                    <a:pt x="9480708" y="6788427"/>
                  </a:lnTo>
                  <a:lnTo>
                    <a:pt x="9459588" y="6830535"/>
                  </a:lnTo>
                  <a:lnTo>
                    <a:pt x="9438040" y="6872437"/>
                  </a:lnTo>
                  <a:lnTo>
                    <a:pt x="9416063" y="6914133"/>
                  </a:lnTo>
                  <a:lnTo>
                    <a:pt x="9393658" y="6955623"/>
                  </a:lnTo>
                  <a:lnTo>
                    <a:pt x="9370823" y="6996907"/>
                  </a:lnTo>
                  <a:lnTo>
                    <a:pt x="9347565" y="7037975"/>
                  </a:lnTo>
                  <a:lnTo>
                    <a:pt x="9323889" y="7078816"/>
                  </a:lnTo>
                  <a:lnTo>
                    <a:pt x="9299796" y="7119432"/>
                  </a:lnTo>
                  <a:lnTo>
                    <a:pt x="9275286" y="7159822"/>
                  </a:lnTo>
                  <a:lnTo>
                    <a:pt x="9250358" y="7199986"/>
                  </a:lnTo>
                  <a:lnTo>
                    <a:pt x="9225018" y="7239915"/>
                  </a:lnTo>
                  <a:lnTo>
                    <a:pt x="9199273" y="7279598"/>
                  </a:lnTo>
                  <a:lnTo>
                    <a:pt x="9173122" y="7319036"/>
                  </a:lnTo>
                  <a:lnTo>
                    <a:pt x="9146566" y="7358229"/>
                  </a:lnTo>
                  <a:lnTo>
                    <a:pt x="9119604" y="7397176"/>
                  </a:lnTo>
                  <a:lnTo>
                    <a:pt x="9092243" y="7435869"/>
                  </a:lnTo>
                  <a:lnTo>
                    <a:pt x="9064490" y="7474298"/>
                  </a:lnTo>
                  <a:lnTo>
                    <a:pt x="9036344" y="7512463"/>
                  </a:lnTo>
                  <a:lnTo>
                    <a:pt x="9007806" y="7550364"/>
                  </a:lnTo>
                  <a:lnTo>
                    <a:pt x="8978875" y="7588001"/>
                  </a:lnTo>
                  <a:lnTo>
                    <a:pt x="8949560" y="7625366"/>
                  </a:lnTo>
                  <a:lnTo>
                    <a:pt x="8919865" y="7662448"/>
                  </a:lnTo>
                  <a:lnTo>
                    <a:pt x="8889793" y="7699248"/>
                  </a:lnTo>
                  <a:lnTo>
                    <a:pt x="8859342" y="7735766"/>
                  </a:lnTo>
                  <a:lnTo>
                    <a:pt x="8828513" y="7772002"/>
                  </a:lnTo>
                  <a:lnTo>
                    <a:pt x="8797312" y="7807948"/>
                  </a:lnTo>
                  <a:lnTo>
                    <a:pt x="8765749" y="7843594"/>
                  </a:lnTo>
                  <a:lnTo>
                    <a:pt x="8733821" y="7878940"/>
                  </a:lnTo>
                  <a:lnTo>
                    <a:pt x="8701531" y="7913988"/>
                  </a:lnTo>
                  <a:lnTo>
                    <a:pt x="8668876" y="7948735"/>
                  </a:lnTo>
                  <a:lnTo>
                    <a:pt x="8635867" y="7983175"/>
                  </a:lnTo>
                  <a:lnTo>
                    <a:pt x="8602510" y="8017299"/>
                  </a:lnTo>
                  <a:lnTo>
                    <a:pt x="8568805" y="8051107"/>
                  </a:lnTo>
                  <a:lnTo>
                    <a:pt x="8534753" y="8084599"/>
                  </a:lnTo>
                  <a:lnTo>
                    <a:pt x="8500353" y="8117775"/>
                  </a:lnTo>
                  <a:lnTo>
                    <a:pt x="8465613" y="8150627"/>
                  </a:lnTo>
                  <a:lnTo>
                    <a:pt x="8430543" y="8183147"/>
                  </a:lnTo>
                  <a:lnTo>
                    <a:pt x="8395142" y="8215334"/>
                  </a:lnTo>
                  <a:lnTo>
                    <a:pt x="8359410" y="8247190"/>
                  </a:lnTo>
                  <a:lnTo>
                    <a:pt x="8323347" y="8278714"/>
                  </a:lnTo>
                  <a:lnTo>
                    <a:pt x="8286961" y="8309898"/>
                  </a:lnTo>
                  <a:lnTo>
                    <a:pt x="8250262" y="8340736"/>
                  </a:lnTo>
                  <a:lnTo>
                    <a:pt x="8213250" y="8371226"/>
                  </a:lnTo>
                  <a:lnTo>
                    <a:pt x="8175924" y="8401369"/>
                  </a:lnTo>
                  <a:lnTo>
                    <a:pt x="8138284" y="8431166"/>
                  </a:lnTo>
                  <a:lnTo>
                    <a:pt x="8100340" y="8460607"/>
                  </a:lnTo>
                  <a:lnTo>
                    <a:pt x="8062101" y="8489687"/>
                  </a:lnTo>
                  <a:lnTo>
                    <a:pt x="8023566" y="8518406"/>
                  </a:lnTo>
                  <a:lnTo>
                    <a:pt x="7984736" y="8546764"/>
                  </a:lnTo>
                  <a:lnTo>
                    <a:pt x="7945611" y="8574760"/>
                  </a:lnTo>
                  <a:lnTo>
                    <a:pt x="7906200" y="8602389"/>
                  </a:lnTo>
                  <a:lnTo>
                    <a:pt x="7866513" y="8629642"/>
                  </a:lnTo>
                  <a:lnTo>
                    <a:pt x="7826550" y="8656521"/>
                  </a:lnTo>
                  <a:lnTo>
                    <a:pt x="7786310" y="8683025"/>
                  </a:lnTo>
                  <a:lnTo>
                    <a:pt x="7745793" y="8709155"/>
                  </a:lnTo>
                  <a:lnTo>
                    <a:pt x="7705010" y="8734903"/>
                  </a:lnTo>
                  <a:lnTo>
                    <a:pt x="7663970" y="8760264"/>
                  </a:lnTo>
                  <a:lnTo>
                    <a:pt x="7622674" y="8785237"/>
                  </a:lnTo>
                  <a:lnTo>
                    <a:pt x="7581120" y="8809824"/>
                  </a:lnTo>
                  <a:lnTo>
                    <a:pt x="7539310" y="8834023"/>
                  </a:lnTo>
                  <a:lnTo>
                    <a:pt x="7497253" y="8857830"/>
                  </a:lnTo>
                  <a:lnTo>
                    <a:pt x="7454960" y="8881237"/>
                  </a:lnTo>
                  <a:lnTo>
                    <a:pt x="7412430" y="8904246"/>
                  </a:lnTo>
                  <a:lnTo>
                    <a:pt x="7369664" y="8926856"/>
                  </a:lnTo>
                  <a:lnTo>
                    <a:pt x="7326661" y="8949067"/>
                  </a:lnTo>
                  <a:lnTo>
                    <a:pt x="7283431" y="8970874"/>
                  </a:lnTo>
                  <a:lnTo>
                    <a:pt x="7239986" y="8992271"/>
                  </a:lnTo>
                  <a:lnTo>
                    <a:pt x="7196325" y="9013259"/>
                  </a:lnTo>
                  <a:lnTo>
                    <a:pt x="7152448" y="9033837"/>
                  </a:lnTo>
                  <a:lnTo>
                    <a:pt x="7108355" y="9054006"/>
                  </a:lnTo>
                  <a:lnTo>
                    <a:pt x="7064057" y="9073761"/>
                  </a:lnTo>
                  <a:lnTo>
                    <a:pt x="7019565" y="9093097"/>
                  </a:lnTo>
                  <a:lnTo>
                    <a:pt x="6974879" y="9112013"/>
                  </a:lnTo>
                  <a:lnTo>
                    <a:pt x="6929997" y="9130511"/>
                  </a:lnTo>
                  <a:lnTo>
                    <a:pt x="6884922" y="9148590"/>
                  </a:lnTo>
                  <a:lnTo>
                    <a:pt x="6839662" y="9166245"/>
                  </a:lnTo>
                  <a:lnTo>
                    <a:pt x="6794230" y="9183473"/>
                  </a:lnTo>
                  <a:lnTo>
                    <a:pt x="6748625" y="9200272"/>
                  </a:lnTo>
                  <a:lnTo>
                    <a:pt x="6702848" y="9216645"/>
                  </a:lnTo>
                  <a:lnTo>
                    <a:pt x="6656897" y="9232589"/>
                  </a:lnTo>
                  <a:lnTo>
                    <a:pt x="6610786" y="9248103"/>
                  </a:lnTo>
                  <a:lnTo>
                    <a:pt x="6564523" y="9263181"/>
                  </a:lnTo>
                  <a:lnTo>
                    <a:pt x="6518110" y="9277824"/>
                  </a:lnTo>
                  <a:lnTo>
                    <a:pt x="6471546" y="9292031"/>
                  </a:lnTo>
                  <a:lnTo>
                    <a:pt x="6424832" y="9305803"/>
                  </a:lnTo>
                  <a:lnTo>
                    <a:pt x="6377978" y="9319137"/>
                  </a:lnTo>
                  <a:lnTo>
                    <a:pt x="6330997" y="9332030"/>
                  </a:lnTo>
                  <a:lnTo>
                    <a:pt x="6283888" y="9344480"/>
                  </a:lnTo>
                  <a:lnTo>
                    <a:pt x="6236650" y="9356488"/>
                  </a:lnTo>
                  <a:lnTo>
                    <a:pt x="6189285" y="9368055"/>
                  </a:lnTo>
                  <a:lnTo>
                    <a:pt x="6141802" y="9379177"/>
                  </a:lnTo>
                  <a:lnTo>
                    <a:pt x="6094215" y="9389852"/>
                  </a:lnTo>
                  <a:lnTo>
                    <a:pt x="6046523" y="9400079"/>
                  </a:lnTo>
                  <a:lnTo>
                    <a:pt x="5998725" y="9409860"/>
                  </a:lnTo>
                  <a:lnTo>
                    <a:pt x="5950822" y="9419193"/>
                  </a:lnTo>
                  <a:lnTo>
                    <a:pt x="5902826" y="9428077"/>
                  </a:lnTo>
                  <a:lnTo>
                    <a:pt x="5854748" y="9436509"/>
                  </a:lnTo>
                  <a:lnTo>
                    <a:pt x="5806587" y="9444490"/>
                  </a:lnTo>
                  <a:lnTo>
                    <a:pt x="5758344" y="9452019"/>
                  </a:lnTo>
                  <a:lnTo>
                    <a:pt x="5710020" y="9459096"/>
                  </a:lnTo>
                  <a:lnTo>
                    <a:pt x="5661625" y="9465721"/>
                  </a:lnTo>
                  <a:lnTo>
                    <a:pt x="5613171" y="9471890"/>
                  </a:lnTo>
                  <a:lnTo>
                    <a:pt x="5564659" y="9477604"/>
                  </a:lnTo>
                  <a:lnTo>
                    <a:pt x="5516087" y="9482864"/>
                  </a:lnTo>
                  <a:lnTo>
                    <a:pt x="5467457" y="9487668"/>
                  </a:lnTo>
                  <a:lnTo>
                    <a:pt x="5418780" y="9492016"/>
                  </a:lnTo>
                  <a:lnTo>
                    <a:pt x="5370068" y="9495907"/>
                  </a:lnTo>
                  <a:lnTo>
                    <a:pt x="5321320" y="9499341"/>
                  </a:lnTo>
                  <a:lnTo>
                    <a:pt x="5272537" y="9502318"/>
                  </a:lnTo>
                  <a:lnTo>
                    <a:pt x="5223719" y="9504837"/>
                  </a:lnTo>
                  <a:lnTo>
                    <a:pt x="5174877" y="9506900"/>
                  </a:lnTo>
                  <a:lnTo>
                    <a:pt x="5126023" y="9508504"/>
                  </a:lnTo>
                  <a:lnTo>
                    <a:pt x="5077158" y="9509649"/>
                  </a:lnTo>
                  <a:lnTo>
                    <a:pt x="5028281" y="9510337"/>
                  </a:lnTo>
                  <a:lnTo>
                    <a:pt x="4979392" y="9510566"/>
                  </a:lnTo>
                  <a:close/>
                </a:path>
              </a:pathLst>
            </a:custGeom>
            <a:solidFill>
              <a:srgbClr val="5CE1E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52" name="Google Shape;352;p3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23547" y="1891438"/>
              <a:ext cx="6520451" cy="65204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3" name="Google Shape;353;p33"/>
          <p:cNvSpPr txBox="1"/>
          <p:nvPr/>
        </p:nvSpPr>
        <p:spPr>
          <a:xfrm>
            <a:off x="2747833" y="415100"/>
            <a:ext cx="3988800" cy="1727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467" rIns="0" bIns="0" anchor="t" anchorCtr="0">
            <a:spAutoFit/>
          </a:bodyPr>
          <a:lstStyle/>
          <a:p>
            <a:pPr marL="8467" algn="ctr">
              <a:buClr>
                <a:schemeClr val="dk1"/>
              </a:buClr>
              <a:buSzPts val="4100"/>
            </a:pPr>
            <a:r>
              <a:rPr lang="uk-UA" sz="2733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     ПРОЄКТ “ПРОСТІР, ЯКИЙ МОТИВУЄ”</a:t>
            </a:r>
            <a:endParaRPr sz="1200">
              <a:solidFill>
                <a:schemeClr val="dk1"/>
              </a:solidFill>
            </a:endParaRPr>
          </a:p>
          <a:p>
            <a:pPr marL="8467" marR="3387" indent="160027" algn="ctr">
              <a:lnSpc>
                <a:spcPct val="107100"/>
              </a:lnSpc>
              <a:buClr>
                <a:srgbClr val="000000"/>
              </a:buClr>
              <a:buSzPts val="4000"/>
            </a:pPr>
            <a:r>
              <a:rPr lang="uk-UA" sz="2667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НОВИНКИ ОФОРМЛЕННЯ ШКОЛИ</a:t>
            </a:r>
            <a:endParaRPr sz="2667">
              <a:solidFill>
                <a:srgbClr val="FF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354" name="Google Shape;35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7303" y="56350"/>
            <a:ext cx="3988867" cy="299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97298" y="3468033"/>
            <a:ext cx="3988867" cy="299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00018" y="3134792"/>
            <a:ext cx="5136616" cy="3852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11209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024" y="942069"/>
            <a:ext cx="2945773" cy="214238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4"/>
          <p:cNvSpPr txBox="1">
            <a:spLocks noGrp="1"/>
          </p:cNvSpPr>
          <p:nvPr>
            <p:ph type="title"/>
          </p:nvPr>
        </p:nvSpPr>
        <p:spPr>
          <a:xfrm>
            <a:off x="140852" y="70"/>
            <a:ext cx="2738119" cy="93887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8033" rIns="0" bIns="0" rtlCol="0" anchor="t" anchorCtr="0">
            <a:spAutoFit/>
          </a:bodyPr>
          <a:lstStyle/>
          <a:p>
            <a:pPr marL="8467" marR="3387">
              <a:lnSpc>
                <a:spcPct val="107600"/>
              </a:lnSpc>
              <a:spcBef>
                <a:spcPts val="0"/>
              </a:spcBef>
              <a:buSzPts val="1400"/>
            </a:pPr>
            <a:r>
              <a:rPr lang="uk-UA" sz="2800">
                <a:solidFill>
                  <a:srgbClr val="000000"/>
                </a:solidFill>
              </a:rPr>
              <a:t>ПРОСТІР, ЯКИЙ  МОТИВУЄ</a:t>
            </a:r>
            <a:endParaRPr sz="2800"/>
          </a:p>
        </p:txBody>
      </p:sp>
      <p:sp>
        <p:nvSpPr>
          <p:cNvPr id="363" name="Google Shape;363;p34"/>
          <p:cNvSpPr txBox="1"/>
          <p:nvPr/>
        </p:nvSpPr>
        <p:spPr>
          <a:xfrm>
            <a:off x="10470420" y="69259"/>
            <a:ext cx="1727200" cy="1425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467" rIns="0" bIns="0" anchor="t" anchorCtr="0">
            <a:spAutoFit/>
          </a:bodyPr>
          <a:lstStyle/>
          <a:p>
            <a:pPr marL="8467" marR="3387">
              <a:lnSpc>
                <a:spcPct val="116500"/>
              </a:lnSpc>
              <a:buClr>
                <a:srgbClr val="000000"/>
              </a:buClr>
              <a:buSzPts val="2950"/>
            </a:pPr>
            <a:r>
              <a:rPr lang="uk-UA" sz="19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тут  твориться  </a:t>
            </a:r>
            <a:r>
              <a:rPr lang="uk-UA" sz="1967" b="1">
                <a:solidFill>
                  <a:srgbClr val="FFB923"/>
                </a:solidFill>
                <a:latin typeface="Arial"/>
                <a:ea typeface="Arial"/>
                <a:cs typeface="Arial"/>
                <a:sym typeface="Arial"/>
              </a:rPr>
              <a:t>мотивуюче</a:t>
            </a:r>
            <a:endParaRPr sz="19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467">
              <a:spcBef>
                <a:spcPts val="390"/>
              </a:spcBef>
              <a:buClr>
                <a:srgbClr val="000000"/>
              </a:buClr>
              <a:buSzPts val="2950"/>
            </a:pPr>
            <a:r>
              <a:rPr lang="uk-UA" sz="19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майбутнє</a:t>
            </a:r>
            <a:endParaRPr sz="19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34"/>
          <p:cNvSpPr/>
          <p:nvPr/>
        </p:nvSpPr>
        <p:spPr>
          <a:xfrm>
            <a:off x="9827641" y="86664"/>
            <a:ext cx="424180" cy="412327"/>
          </a:xfrm>
          <a:custGeom>
            <a:avLst/>
            <a:gdLst/>
            <a:ahLst/>
            <a:cxnLst/>
            <a:rect l="l" t="t" r="r" b="b"/>
            <a:pathLst>
              <a:path w="636269" h="618490" extrusionOk="0">
                <a:moveTo>
                  <a:pt x="488302" y="453466"/>
                </a:moveTo>
                <a:lnTo>
                  <a:pt x="310908" y="384987"/>
                </a:lnTo>
                <a:lnTo>
                  <a:pt x="249745" y="363766"/>
                </a:lnTo>
                <a:lnTo>
                  <a:pt x="214198" y="357581"/>
                </a:lnTo>
                <a:lnTo>
                  <a:pt x="196430" y="359130"/>
                </a:lnTo>
                <a:lnTo>
                  <a:pt x="35115" y="413613"/>
                </a:lnTo>
                <a:lnTo>
                  <a:pt x="4749" y="444627"/>
                </a:lnTo>
                <a:lnTo>
                  <a:pt x="0" y="462915"/>
                </a:lnTo>
                <a:lnTo>
                  <a:pt x="38" y="576795"/>
                </a:lnTo>
                <a:lnTo>
                  <a:pt x="20434" y="612457"/>
                </a:lnTo>
                <a:lnTo>
                  <a:pt x="42684" y="618286"/>
                </a:lnTo>
                <a:lnTo>
                  <a:pt x="49326" y="617639"/>
                </a:lnTo>
                <a:lnTo>
                  <a:pt x="482409" y="467321"/>
                </a:lnTo>
                <a:lnTo>
                  <a:pt x="488302" y="458851"/>
                </a:lnTo>
                <a:lnTo>
                  <a:pt x="488302" y="453466"/>
                </a:lnTo>
                <a:close/>
              </a:path>
              <a:path w="636269" h="618490" extrusionOk="0">
                <a:moveTo>
                  <a:pt x="636219" y="274281"/>
                </a:moveTo>
                <a:lnTo>
                  <a:pt x="625792" y="230378"/>
                </a:lnTo>
                <a:lnTo>
                  <a:pt x="596671" y="195681"/>
                </a:lnTo>
                <a:lnTo>
                  <a:pt x="52552" y="1358"/>
                </a:lnTo>
                <a:lnTo>
                  <a:pt x="42659" y="0"/>
                </a:lnTo>
                <a:lnTo>
                  <a:pt x="39344" y="76"/>
                </a:lnTo>
                <a:lnTo>
                  <a:pt x="6235" y="19634"/>
                </a:lnTo>
                <a:lnTo>
                  <a:pt x="0" y="155511"/>
                </a:lnTo>
                <a:lnTo>
                  <a:pt x="939" y="161709"/>
                </a:lnTo>
                <a:lnTo>
                  <a:pt x="29641" y="201866"/>
                </a:lnTo>
                <a:lnTo>
                  <a:pt x="334886" y="309206"/>
                </a:lnTo>
                <a:lnTo>
                  <a:pt x="580555" y="394081"/>
                </a:lnTo>
                <a:lnTo>
                  <a:pt x="593521" y="396532"/>
                </a:lnTo>
                <a:lnTo>
                  <a:pt x="596823" y="396468"/>
                </a:lnTo>
                <a:lnTo>
                  <a:pt x="629843" y="377190"/>
                </a:lnTo>
                <a:lnTo>
                  <a:pt x="636219" y="274281"/>
                </a:lnTo>
                <a:close/>
              </a:path>
            </a:pathLst>
          </a:custGeom>
          <a:solidFill>
            <a:srgbClr val="FFDE5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34"/>
          <p:cNvSpPr txBox="1"/>
          <p:nvPr/>
        </p:nvSpPr>
        <p:spPr>
          <a:xfrm>
            <a:off x="250714" y="1435250"/>
            <a:ext cx="2945800" cy="4678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467" rIns="0" bIns="0" anchor="t" anchorCtr="0">
            <a:spAutoFit/>
          </a:bodyPr>
          <a:lstStyle/>
          <a:p>
            <a:pPr marL="8467" marR="86788" algn="ctr">
              <a:lnSpc>
                <a:spcPct val="123300"/>
              </a:lnSpc>
              <a:buClr>
                <a:srgbClr val="000000"/>
              </a:buClr>
              <a:buSzPts val="3700"/>
            </a:pPr>
            <a:r>
              <a:rPr lang="uk-UA" sz="2467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Новинки шкільного простору</a:t>
            </a:r>
            <a:endParaRPr sz="2467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8467" marR="86788" algn="ctr">
              <a:lnSpc>
                <a:spcPct val="123300"/>
              </a:lnSpc>
              <a:buClr>
                <a:srgbClr val="000000"/>
              </a:buClr>
              <a:buSzPts val="3700"/>
            </a:pPr>
            <a:r>
              <a:rPr lang="uk-UA" sz="2467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Єдина смислова та  колористична  концепція поверхів.</a:t>
            </a:r>
            <a:endParaRPr sz="9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467" marR="3387" algn="ctr">
              <a:lnSpc>
                <a:spcPct val="123300"/>
              </a:lnSpc>
              <a:buClr>
                <a:srgbClr val="000000"/>
              </a:buClr>
              <a:buSzPts val="3700"/>
            </a:pPr>
            <a:r>
              <a:rPr lang="uk-UA" sz="2467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Можливість  активної взаємодії з  простором та рухової активності.</a:t>
            </a:r>
            <a:endParaRPr sz="2467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66" name="Google Shape;36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20000" y="3545950"/>
            <a:ext cx="3804317" cy="2853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36959" y="299287"/>
            <a:ext cx="4682384" cy="35117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16890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5"/>
          <p:cNvSpPr/>
          <p:nvPr/>
        </p:nvSpPr>
        <p:spPr>
          <a:xfrm>
            <a:off x="10148555" y="0"/>
            <a:ext cx="2044700" cy="6858000"/>
          </a:xfrm>
          <a:custGeom>
            <a:avLst/>
            <a:gdLst/>
            <a:ahLst/>
            <a:cxnLst/>
            <a:rect l="l" t="t" r="r" b="b"/>
            <a:pathLst>
              <a:path w="3067050" h="10287000" extrusionOk="0">
                <a:moveTo>
                  <a:pt x="3067049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3067049" y="0"/>
                </a:lnTo>
                <a:lnTo>
                  <a:pt x="3067049" y="10286999"/>
                </a:lnTo>
                <a:close/>
              </a:path>
            </a:pathLst>
          </a:custGeom>
          <a:solidFill>
            <a:srgbClr val="5CE1E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35"/>
          <p:cNvSpPr txBox="1"/>
          <p:nvPr/>
        </p:nvSpPr>
        <p:spPr>
          <a:xfrm>
            <a:off x="620121" y="1"/>
            <a:ext cx="1215000" cy="1001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033" rIns="0" bIns="0" anchor="t" anchorCtr="0">
            <a:spAutoFit/>
          </a:bodyPr>
          <a:lstStyle/>
          <a:p>
            <a:pPr marL="8467" marR="3387">
              <a:lnSpc>
                <a:spcPct val="117500"/>
              </a:lnSpc>
              <a:buClr>
                <a:srgbClr val="000000"/>
              </a:buClr>
              <a:buSzPts val="2050"/>
            </a:pPr>
            <a:r>
              <a:rPr lang="uk-UA" sz="13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тут  твориться  </a:t>
            </a:r>
            <a:r>
              <a:rPr lang="uk-UA" sz="1367" b="1">
                <a:solidFill>
                  <a:srgbClr val="FFB923"/>
                </a:solidFill>
              </a:rPr>
              <a:t>комфортне</a:t>
            </a:r>
            <a:endParaRPr sz="13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467">
              <a:spcBef>
                <a:spcPts val="287"/>
              </a:spcBef>
              <a:buClr>
                <a:srgbClr val="000000"/>
              </a:buClr>
              <a:buSzPts val="2050"/>
            </a:pPr>
            <a:r>
              <a:rPr lang="uk-UA" sz="13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майбутнє</a:t>
            </a:r>
            <a:endParaRPr sz="13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4" name="Google Shape;37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86201" y="245083"/>
            <a:ext cx="2430435" cy="2430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80667" y="4645634"/>
            <a:ext cx="2641501" cy="1981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6252" y="4504287"/>
            <a:ext cx="2641501" cy="1981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74009" y="2463342"/>
            <a:ext cx="5659192" cy="4244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46467" y="71284"/>
            <a:ext cx="5019816" cy="225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1600" y="1098400"/>
            <a:ext cx="3370808" cy="25281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8403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9"/>
          <p:cNvSpPr txBox="1"/>
          <p:nvPr/>
        </p:nvSpPr>
        <p:spPr>
          <a:xfrm>
            <a:off x="4242217" y="2069834"/>
            <a:ext cx="6944360" cy="3855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033" rIns="0" bIns="0" anchor="t" anchorCtr="0">
            <a:spAutoFit/>
          </a:bodyPr>
          <a:lstStyle/>
          <a:p>
            <a:pPr marL="8467" marR="694725">
              <a:lnSpc>
                <a:spcPct val="116599"/>
              </a:lnSpc>
              <a:buClr>
                <a:srgbClr val="000000"/>
              </a:buClr>
              <a:buSzPts val="3700"/>
            </a:pPr>
            <a:r>
              <a:rPr lang="uk-UA" sz="2467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Ми прагнемо, щоб кожен мав достатньо  знань, досвіду, впевненості та приймав  рішення на основі цінностей для того, щоб  робити власний вибір та творити своє  майбутнє.</a:t>
            </a:r>
            <a:endParaRPr sz="2467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6831">
              <a:spcBef>
                <a:spcPts val="343"/>
              </a:spcBef>
              <a:buClr>
                <a:srgbClr val="000000"/>
              </a:buClr>
              <a:buSzPts val="7150"/>
            </a:pPr>
            <a:r>
              <a:rPr lang="uk-UA" sz="4767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ВІЗІЯ</a:t>
            </a:r>
            <a:endParaRPr sz="4767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6831">
              <a:spcBef>
                <a:spcPts val="30"/>
              </a:spcBef>
              <a:buClr>
                <a:srgbClr val="000000"/>
              </a:buClr>
              <a:buSzPts val="3850"/>
            </a:pPr>
            <a:r>
              <a:rPr lang="uk-UA" sz="2567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Школа пропонує своїм учням освітній досвід,</a:t>
            </a:r>
            <a:endParaRPr sz="2567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6831">
              <a:spcBef>
                <a:spcPts val="520"/>
              </a:spcBef>
              <a:buClr>
                <a:srgbClr val="000000"/>
              </a:buClr>
              <a:buSzPts val="3850"/>
            </a:pPr>
            <a:r>
              <a:rPr lang="uk-UA" sz="2567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який максимально розкриває їх потенціал</a:t>
            </a:r>
            <a:endParaRPr sz="2567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65" name="Google Shape;6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69415" y="4534984"/>
            <a:ext cx="285749" cy="285749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9"/>
          <p:cNvSpPr txBox="1"/>
          <p:nvPr/>
        </p:nvSpPr>
        <p:spPr>
          <a:xfrm>
            <a:off x="4242217" y="1621758"/>
            <a:ext cx="1449070" cy="583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467" rIns="0" bIns="0" anchor="t" anchorCtr="0">
            <a:spAutoFit/>
          </a:bodyPr>
          <a:lstStyle/>
          <a:p>
            <a:pPr marL="8467">
              <a:buClr>
                <a:srgbClr val="000000"/>
              </a:buClr>
              <a:buSzPts val="5600"/>
            </a:pPr>
            <a:r>
              <a:rPr lang="uk-UA" sz="3734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МІСІЯ</a:t>
            </a:r>
            <a:endParaRPr sz="3734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67" name="Google Shape;67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71939" y="1709059"/>
            <a:ext cx="266699" cy="266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62633" y="1"/>
            <a:ext cx="32936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9"/>
          <p:cNvSpPr txBox="1"/>
          <p:nvPr/>
        </p:nvSpPr>
        <p:spPr>
          <a:xfrm>
            <a:off x="9963569" y="92486"/>
            <a:ext cx="1717463" cy="178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033" rIns="0" bIns="0" anchor="t" anchorCtr="0">
            <a:spAutoFit/>
          </a:bodyPr>
          <a:lstStyle/>
          <a:p>
            <a:pPr marL="8467" marR="3387">
              <a:lnSpc>
                <a:spcPct val="116599"/>
              </a:lnSpc>
              <a:buClr>
                <a:srgbClr val="000000"/>
              </a:buClr>
              <a:buSzPts val="3700"/>
            </a:pPr>
            <a:r>
              <a:rPr lang="uk-UA" sz="24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тут  твориться  </a:t>
            </a:r>
            <a:r>
              <a:rPr lang="uk-UA" sz="2467" b="1">
                <a:solidFill>
                  <a:srgbClr val="FFB923"/>
                </a:solidFill>
                <a:latin typeface="Arial"/>
                <a:ea typeface="Arial"/>
                <a:cs typeface="Arial"/>
                <a:sym typeface="Arial"/>
              </a:rPr>
              <a:t>ЦІННІСНЕ</a:t>
            </a:r>
            <a:endParaRPr sz="24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467">
              <a:spcBef>
                <a:spcPts val="490"/>
              </a:spcBef>
              <a:buClr>
                <a:srgbClr val="000000"/>
              </a:buClr>
              <a:buSzPts val="3700"/>
            </a:pPr>
            <a:r>
              <a:rPr lang="uk-UA" sz="24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майбутнє</a:t>
            </a:r>
            <a:endParaRPr sz="24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9"/>
          <p:cNvSpPr/>
          <p:nvPr/>
        </p:nvSpPr>
        <p:spPr>
          <a:xfrm>
            <a:off x="9253966" y="121411"/>
            <a:ext cx="467783" cy="454660"/>
          </a:xfrm>
          <a:custGeom>
            <a:avLst/>
            <a:gdLst/>
            <a:ahLst/>
            <a:cxnLst/>
            <a:rect l="l" t="t" r="r" b="b"/>
            <a:pathLst>
              <a:path w="701675" h="681990" extrusionOk="0">
                <a:moveTo>
                  <a:pt x="538403" y="499986"/>
                </a:moveTo>
                <a:lnTo>
                  <a:pt x="342823" y="424484"/>
                </a:lnTo>
                <a:lnTo>
                  <a:pt x="275374" y="401091"/>
                </a:lnTo>
                <a:lnTo>
                  <a:pt x="236181" y="394462"/>
                </a:lnTo>
                <a:lnTo>
                  <a:pt x="226174" y="394881"/>
                </a:lnTo>
                <a:lnTo>
                  <a:pt x="38722" y="456044"/>
                </a:lnTo>
                <a:lnTo>
                  <a:pt x="8331" y="484060"/>
                </a:lnTo>
                <a:lnTo>
                  <a:pt x="0" y="510400"/>
                </a:lnTo>
                <a:lnTo>
                  <a:pt x="50" y="635965"/>
                </a:lnTo>
                <a:lnTo>
                  <a:pt x="16535" y="671080"/>
                </a:lnTo>
                <a:lnTo>
                  <a:pt x="47066" y="681723"/>
                </a:lnTo>
                <a:lnTo>
                  <a:pt x="54394" y="680999"/>
                </a:lnTo>
                <a:lnTo>
                  <a:pt x="531914" y="515264"/>
                </a:lnTo>
                <a:lnTo>
                  <a:pt x="538403" y="505917"/>
                </a:lnTo>
                <a:lnTo>
                  <a:pt x="538403" y="499986"/>
                </a:lnTo>
                <a:close/>
              </a:path>
              <a:path w="701675" h="681990" extrusionOk="0">
                <a:moveTo>
                  <a:pt x="701509" y="302425"/>
                </a:moveTo>
                <a:lnTo>
                  <a:pt x="693458" y="261607"/>
                </a:lnTo>
                <a:lnTo>
                  <a:pt x="670547" y="226809"/>
                </a:lnTo>
                <a:lnTo>
                  <a:pt x="636130" y="203098"/>
                </a:lnTo>
                <a:lnTo>
                  <a:pt x="57950" y="1498"/>
                </a:lnTo>
                <a:lnTo>
                  <a:pt x="47040" y="0"/>
                </a:lnTo>
                <a:lnTo>
                  <a:pt x="43383" y="76"/>
                </a:lnTo>
                <a:lnTo>
                  <a:pt x="8940" y="18643"/>
                </a:lnTo>
                <a:lnTo>
                  <a:pt x="12" y="171462"/>
                </a:lnTo>
                <a:lnTo>
                  <a:pt x="1041" y="178295"/>
                </a:lnTo>
                <a:lnTo>
                  <a:pt x="21386" y="214185"/>
                </a:lnTo>
                <a:lnTo>
                  <a:pt x="369265" y="340931"/>
                </a:lnTo>
                <a:lnTo>
                  <a:pt x="640130" y="434505"/>
                </a:lnTo>
                <a:lnTo>
                  <a:pt x="643585" y="435711"/>
                </a:lnTo>
                <a:lnTo>
                  <a:pt x="647141" y="436486"/>
                </a:lnTo>
                <a:lnTo>
                  <a:pt x="654431" y="437210"/>
                </a:lnTo>
                <a:lnTo>
                  <a:pt x="658063" y="437146"/>
                </a:lnTo>
                <a:lnTo>
                  <a:pt x="692404" y="418858"/>
                </a:lnTo>
                <a:lnTo>
                  <a:pt x="701459" y="395490"/>
                </a:lnTo>
                <a:lnTo>
                  <a:pt x="701509" y="302425"/>
                </a:lnTo>
                <a:close/>
              </a:path>
            </a:pathLst>
          </a:custGeom>
          <a:solidFill>
            <a:srgbClr val="FFDE5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" name="Google Shape;71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950" y="1380484"/>
            <a:ext cx="3466214" cy="46254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60251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36"/>
          <p:cNvGrpSpPr/>
          <p:nvPr/>
        </p:nvGrpSpPr>
        <p:grpSpPr>
          <a:xfrm>
            <a:off x="0" y="4"/>
            <a:ext cx="537916" cy="6857995"/>
            <a:chOff x="0" y="5"/>
            <a:chExt cx="806874" cy="10286993"/>
          </a:xfrm>
        </p:grpSpPr>
        <p:pic>
          <p:nvPicPr>
            <p:cNvPr id="385" name="Google Shape;385;p3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5"/>
              <a:ext cx="496549" cy="102869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6" name="Google Shape;386;p36"/>
            <p:cNvSpPr/>
            <p:nvPr/>
          </p:nvSpPr>
          <p:spPr>
            <a:xfrm>
              <a:off x="105199" y="8689085"/>
              <a:ext cx="701675" cy="681990"/>
            </a:xfrm>
            <a:custGeom>
              <a:avLst/>
              <a:gdLst/>
              <a:ahLst/>
              <a:cxnLst/>
              <a:rect l="l" t="t" r="r" b="b"/>
              <a:pathLst>
                <a:path w="701675" h="681990" extrusionOk="0">
                  <a:moveTo>
                    <a:pt x="538403" y="499973"/>
                  </a:moveTo>
                  <a:lnTo>
                    <a:pt x="342811" y="424472"/>
                  </a:lnTo>
                  <a:lnTo>
                    <a:pt x="275361" y="401078"/>
                  </a:lnTo>
                  <a:lnTo>
                    <a:pt x="236181" y="394462"/>
                  </a:lnTo>
                  <a:lnTo>
                    <a:pt x="226161" y="394881"/>
                  </a:lnTo>
                  <a:lnTo>
                    <a:pt x="38709" y="456044"/>
                  </a:lnTo>
                  <a:lnTo>
                    <a:pt x="8318" y="484060"/>
                  </a:lnTo>
                  <a:lnTo>
                    <a:pt x="0" y="510400"/>
                  </a:lnTo>
                  <a:lnTo>
                    <a:pt x="50" y="635965"/>
                  </a:lnTo>
                  <a:lnTo>
                    <a:pt x="50" y="639610"/>
                  </a:lnTo>
                  <a:lnTo>
                    <a:pt x="22529" y="675284"/>
                  </a:lnTo>
                  <a:lnTo>
                    <a:pt x="47053" y="681710"/>
                  </a:lnTo>
                  <a:lnTo>
                    <a:pt x="54381" y="680999"/>
                  </a:lnTo>
                  <a:lnTo>
                    <a:pt x="531901" y="515264"/>
                  </a:lnTo>
                  <a:lnTo>
                    <a:pt x="538403" y="505917"/>
                  </a:lnTo>
                  <a:lnTo>
                    <a:pt x="538403" y="499973"/>
                  </a:lnTo>
                  <a:close/>
                </a:path>
                <a:path w="701675" h="681990" extrusionOk="0">
                  <a:moveTo>
                    <a:pt x="701497" y="302425"/>
                  </a:moveTo>
                  <a:lnTo>
                    <a:pt x="693458" y="261594"/>
                  </a:lnTo>
                  <a:lnTo>
                    <a:pt x="670547" y="226809"/>
                  </a:lnTo>
                  <a:lnTo>
                    <a:pt x="636117" y="203098"/>
                  </a:lnTo>
                  <a:lnTo>
                    <a:pt x="57950" y="1498"/>
                  </a:lnTo>
                  <a:lnTo>
                    <a:pt x="47040" y="0"/>
                  </a:lnTo>
                  <a:lnTo>
                    <a:pt x="43383" y="76"/>
                  </a:lnTo>
                  <a:lnTo>
                    <a:pt x="8928" y="18643"/>
                  </a:lnTo>
                  <a:lnTo>
                    <a:pt x="0" y="171450"/>
                  </a:lnTo>
                  <a:lnTo>
                    <a:pt x="1028" y="178282"/>
                  </a:lnTo>
                  <a:lnTo>
                    <a:pt x="21386" y="214185"/>
                  </a:lnTo>
                  <a:lnTo>
                    <a:pt x="369252" y="340918"/>
                  </a:lnTo>
                  <a:lnTo>
                    <a:pt x="640118" y="434505"/>
                  </a:lnTo>
                  <a:lnTo>
                    <a:pt x="643572" y="435698"/>
                  </a:lnTo>
                  <a:lnTo>
                    <a:pt x="647128" y="436486"/>
                  </a:lnTo>
                  <a:lnTo>
                    <a:pt x="654418" y="437210"/>
                  </a:lnTo>
                  <a:lnTo>
                    <a:pt x="658050" y="437134"/>
                  </a:lnTo>
                  <a:lnTo>
                    <a:pt x="692404" y="418846"/>
                  </a:lnTo>
                  <a:lnTo>
                    <a:pt x="701459" y="395490"/>
                  </a:lnTo>
                  <a:lnTo>
                    <a:pt x="701497" y="302425"/>
                  </a:lnTo>
                  <a:close/>
                </a:path>
              </a:pathLst>
            </a:custGeom>
            <a:solidFill>
              <a:srgbClr val="FFDE5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7" name="Google Shape;387;p36"/>
          <p:cNvSpPr txBox="1"/>
          <p:nvPr/>
        </p:nvSpPr>
        <p:spPr>
          <a:xfrm>
            <a:off x="568596" y="5897998"/>
            <a:ext cx="1717400" cy="96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033" rIns="0" bIns="0" anchor="t" anchorCtr="0">
            <a:spAutoFit/>
          </a:bodyPr>
          <a:lstStyle/>
          <a:p>
            <a:pPr marL="8467" marR="3387">
              <a:lnSpc>
                <a:spcPct val="116599"/>
              </a:lnSpc>
              <a:buClr>
                <a:srgbClr val="000000"/>
              </a:buClr>
              <a:buSzPts val="2600"/>
            </a:pPr>
            <a:r>
              <a:rPr lang="uk-UA" sz="1733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тут  твориться  </a:t>
            </a:r>
            <a:r>
              <a:rPr lang="uk-UA" sz="1733" b="1">
                <a:solidFill>
                  <a:srgbClr val="FFB923"/>
                </a:solidFill>
                <a:latin typeface="Arial"/>
                <a:ea typeface="Arial"/>
                <a:cs typeface="Arial"/>
                <a:sym typeface="Arial"/>
              </a:rPr>
              <a:t>бепечне</a:t>
            </a:r>
            <a:endParaRPr sz="173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467">
              <a:spcBef>
                <a:spcPts val="490"/>
              </a:spcBef>
              <a:buClr>
                <a:srgbClr val="000000"/>
              </a:buClr>
              <a:buSzPts val="2600"/>
            </a:pPr>
            <a:r>
              <a:rPr lang="uk-UA" sz="1733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майбутнє</a:t>
            </a:r>
            <a:endParaRPr sz="173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36"/>
          <p:cNvSpPr txBox="1">
            <a:spLocks noGrp="1"/>
          </p:cNvSpPr>
          <p:nvPr>
            <p:ph type="title"/>
          </p:nvPr>
        </p:nvSpPr>
        <p:spPr>
          <a:xfrm>
            <a:off x="11852273" y="0"/>
            <a:ext cx="213783" cy="71685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8883" rIns="0" bIns="0" rtlCol="0" anchor="t" anchorCtr="0">
            <a:spAutoFit/>
          </a:bodyPr>
          <a:lstStyle/>
          <a:p>
            <a:pPr marL="8467"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uk-UA" sz="4600"/>
              <a:t>1</a:t>
            </a:r>
            <a:endParaRPr sz="4600"/>
          </a:p>
        </p:txBody>
      </p:sp>
      <p:sp>
        <p:nvSpPr>
          <p:cNvPr id="389" name="Google Shape;389;p36"/>
          <p:cNvSpPr txBox="1"/>
          <p:nvPr/>
        </p:nvSpPr>
        <p:spPr>
          <a:xfrm>
            <a:off x="5848550" y="85767"/>
            <a:ext cx="5457800" cy="1679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8150" rIns="0" bIns="0" anchor="t" anchorCtr="0">
            <a:spAutoFit/>
          </a:bodyPr>
          <a:lstStyle/>
          <a:p>
            <a:pPr marL="8044" marR="3387" indent="159603" algn="ctr">
              <a:lnSpc>
                <a:spcPct val="109298"/>
              </a:lnSpc>
              <a:buClr>
                <a:srgbClr val="000000"/>
              </a:buClr>
              <a:buSzPts val="4800"/>
            </a:pPr>
            <a:r>
              <a:rPr lang="uk-UA" sz="3200" b="1">
                <a:solidFill>
                  <a:srgbClr val="00C2CB"/>
                </a:solidFill>
                <a:latin typeface="Arial"/>
                <a:ea typeface="Arial"/>
                <a:cs typeface="Arial"/>
                <a:sym typeface="Arial"/>
              </a:rPr>
              <a:t>Безпечне та  комфортне	освıтнє  середовище</a:t>
            </a:r>
            <a:endParaRPr sz="3200" b="1">
              <a:solidFill>
                <a:srgbClr val="00C2C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44" marR="3387" indent="159603" algn="ctr">
              <a:lnSpc>
                <a:spcPct val="109298"/>
              </a:lnSpc>
              <a:buClr>
                <a:srgbClr val="000000"/>
              </a:buClr>
              <a:buSzPts val="4800"/>
            </a:pPr>
            <a:r>
              <a:rPr lang="uk-UA" sz="3200" b="1">
                <a:solidFill>
                  <a:srgbClr val="FF0000"/>
                </a:solidFill>
              </a:rPr>
              <a:t>5 нових шахових осередків</a:t>
            </a:r>
            <a:endParaRPr sz="3200" b="1">
              <a:solidFill>
                <a:srgbClr val="FF0000"/>
              </a:solidFill>
            </a:endParaRPr>
          </a:p>
        </p:txBody>
      </p:sp>
      <p:pic>
        <p:nvPicPr>
          <p:cNvPr id="390" name="Google Shape;39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8500" y="3048000"/>
            <a:ext cx="3799989" cy="285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9517" y="3048000"/>
            <a:ext cx="3726416" cy="2794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9517" y="101600"/>
            <a:ext cx="3726416" cy="2794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91056" y="3110291"/>
            <a:ext cx="3560309" cy="2670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62482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" name="Google Shape;398;p37"/>
          <p:cNvGrpSpPr/>
          <p:nvPr/>
        </p:nvGrpSpPr>
        <p:grpSpPr>
          <a:xfrm>
            <a:off x="0" y="4"/>
            <a:ext cx="537916" cy="6857997"/>
            <a:chOff x="0" y="5"/>
            <a:chExt cx="806874" cy="10286995"/>
          </a:xfrm>
        </p:grpSpPr>
        <p:pic>
          <p:nvPicPr>
            <p:cNvPr id="399" name="Google Shape;399;p3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5"/>
              <a:ext cx="496549" cy="102869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0" name="Google Shape;400;p37"/>
            <p:cNvSpPr/>
            <p:nvPr/>
          </p:nvSpPr>
          <p:spPr>
            <a:xfrm>
              <a:off x="105199" y="8689085"/>
              <a:ext cx="701675" cy="681990"/>
            </a:xfrm>
            <a:custGeom>
              <a:avLst/>
              <a:gdLst/>
              <a:ahLst/>
              <a:cxnLst/>
              <a:rect l="l" t="t" r="r" b="b"/>
              <a:pathLst>
                <a:path w="701675" h="681990" extrusionOk="0">
                  <a:moveTo>
                    <a:pt x="538403" y="499973"/>
                  </a:moveTo>
                  <a:lnTo>
                    <a:pt x="342811" y="424472"/>
                  </a:lnTo>
                  <a:lnTo>
                    <a:pt x="275361" y="401078"/>
                  </a:lnTo>
                  <a:lnTo>
                    <a:pt x="236181" y="394462"/>
                  </a:lnTo>
                  <a:lnTo>
                    <a:pt x="226161" y="394881"/>
                  </a:lnTo>
                  <a:lnTo>
                    <a:pt x="38709" y="456044"/>
                  </a:lnTo>
                  <a:lnTo>
                    <a:pt x="8318" y="484060"/>
                  </a:lnTo>
                  <a:lnTo>
                    <a:pt x="0" y="510400"/>
                  </a:lnTo>
                  <a:lnTo>
                    <a:pt x="50" y="635965"/>
                  </a:lnTo>
                  <a:lnTo>
                    <a:pt x="50" y="639610"/>
                  </a:lnTo>
                  <a:lnTo>
                    <a:pt x="22529" y="675284"/>
                  </a:lnTo>
                  <a:lnTo>
                    <a:pt x="47053" y="681710"/>
                  </a:lnTo>
                  <a:lnTo>
                    <a:pt x="54381" y="680999"/>
                  </a:lnTo>
                  <a:lnTo>
                    <a:pt x="531901" y="515264"/>
                  </a:lnTo>
                  <a:lnTo>
                    <a:pt x="538403" y="505917"/>
                  </a:lnTo>
                  <a:lnTo>
                    <a:pt x="538403" y="499973"/>
                  </a:lnTo>
                  <a:close/>
                </a:path>
                <a:path w="701675" h="681990" extrusionOk="0">
                  <a:moveTo>
                    <a:pt x="701497" y="302425"/>
                  </a:moveTo>
                  <a:lnTo>
                    <a:pt x="693458" y="261594"/>
                  </a:lnTo>
                  <a:lnTo>
                    <a:pt x="670547" y="226809"/>
                  </a:lnTo>
                  <a:lnTo>
                    <a:pt x="636117" y="203098"/>
                  </a:lnTo>
                  <a:lnTo>
                    <a:pt x="57950" y="1498"/>
                  </a:lnTo>
                  <a:lnTo>
                    <a:pt x="47040" y="0"/>
                  </a:lnTo>
                  <a:lnTo>
                    <a:pt x="43383" y="76"/>
                  </a:lnTo>
                  <a:lnTo>
                    <a:pt x="8928" y="18643"/>
                  </a:lnTo>
                  <a:lnTo>
                    <a:pt x="0" y="171450"/>
                  </a:lnTo>
                  <a:lnTo>
                    <a:pt x="1028" y="178282"/>
                  </a:lnTo>
                  <a:lnTo>
                    <a:pt x="21386" y="214185"/>
                  </a:lnTo>
                  <a:lnTo>
                    <a:pt x="369252" y="340918"/>
                  </a:lnTo>
                  <a:lnTo>
                    <a:pt x="640118" y="434505"/>
                  </a:lnTo>
                  <a:lnTo>
                    <a:pt x="643572" y="435698"/>
                  </a:lnTo>
                  <a:lnTo>
                    <a:pt x="647128" y="436486"/>
                  </a:lnTo>
                  <a:lnTo>
                    <a:pt x="654418" y="437210"/>
                  </a:lnTo>
                  <a:lnTo>
                    <a:pt x="658050" y="437134"/>
                  </a:lnTo>
                  <a:lnTo>
                    <a:pt x="692404" y="418846"/>
                  </a:lnTo>
                  <a:lnTo>
                    <a:pt x="701459" y="395490"/>
                  </a:lnTo>
                  <a:lnTo>
                    <a:pt x="701497" y="302425"/>
                  </a:lnTo>
                  <a:close/>
                </a:path>
              </a:pathLst>
            </a:custGeom>
            <a:solidFill>
              <a:srgbClr val="FFDE5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1" name="Google Shape;401;p37"/>
          <p:cNvSpPr txBox="1"/>
          <p:nvPr/>
        </p:nvSpPr>
        <p:spPr>
          <a:xfrm>
            <a:off x="568596" y="5897998"/>
            <a:ext cx="1717400" cy="96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033" rIns="0" bIns="0" anchor="t" anchorCtr="0">
            <a:spAutoFit/>
          </a:bodyPr>
          <a:lstStyle/>
          <a:p>
            <a:pPr marL="8467" marR="3387">
              <a:lnSpc>
                <a:spcPct val="116599"/>
              </a:lnSpc>
              <a:buClr>
                <a:srgbClr val="000000"/>
              </a:buClr>
              <a:buSzPts val="2600"/>
            </a:pPr>
            <a:r>
              <a:rPr lang="uk-UA" sz="1733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тут  твориться  </a:t>
            </a:r>
            <a:r>
              <a:rPr lang="uk-UA" sz="1733" b="1">
                <a:solidFill>
                  <a:srgbClr val="FFB923"/>
                </a:solidFill>
                <a:latin typeface="Arial"/>
                <a:ea typeface="Arial"/>
                <a:cs typeface="Arial"/>
                <a:sym typeface="Arial"/>
              </a:rPr>
              <a:t>бепечне</a:t>
            </a:r>
            <a:endParaRPr sz="173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467">
              <a:spcBef>
                <a:spcPts val="490"/>
              </a:spcBef>
              <a:buClr>
                <a:srgbClr val="000000"/>
              </a:buClr>
              <a:buSzPts val="2600"/>
            </a:pPr>
            <a:r>
              <a:rPr lang="uk-UA" sz="1733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майбутнє</a:t>
            </a:r>
            <a:endParaRPr sz="173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37"/>
          <p:cNvSpPr txBox="1">
            <a:spLocks noGrp="1"/>
          </p:cNvSpPr>
          <p:nvPr>
            <p:ph type="title"/>
          </p:nvPr>
        </p:nvSpPr>
        <p:spPr>
          <a:xfrm>
            <a:off x="11852273" y="0"/>
            <a:ext cx="213800" cy="71685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8883" rIns="0" bIns="0" rtlCol="0" anchor="t" anchorCtr="0">
            <a:spAutoFit/>
          </a:bodyPr>
          <a:lstStyle/>
          <a:p>
            <a:pPr marL="8467"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uk-UA" sz="4600"/>
              <a:t>1</a:t>
            </a:r>
            <a:endParaRPr sz="4600"/>
          </a:p>
        </p:txBody>
      </p:sp>
      <p:sp>
        <p:nvSpPr>
          <p:cNvPr id="403" name="Google Shape;403;p37"/>
          <p:cNvSpPr txBox="1"/>
          <p:nvPr/>
        </p:nvSpPr>
        <p:spPr>
          <a:xfrm>
            <a:off x="5848550" y="85767"/>
            <a:ext cx="5457800" cy="1679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8150" rIns="0" bIns="0" anchor="t" anchorCtr="0">
            <a:spAutoFit/>
          </a:bodyPr>
          <a:lstStyle/>
          <a:p>
            <a:pPr marL="8044" marR="3387" indent="159603" algn="ctr">
              <a:lnSpc>
                <a:spcPct val="109298"/>
              </a:lnSpc>
              <a:buClr>
                <a:srgbClr val="000000"/>
              </a:buClr>
              <a:buSzPts val="4800"/>
            </a:pPr>
            <a:r>
              <a:rPr lang="uk-UA" sz="3200" b="1">
                <a:solidFill>
                  <a:srgbClr val="00C2CB"/>
                </a:solidFill>
                <a:latin typeface="Arial"/>
                <a:ea typeface="Arial"/>
                <a:cs typeface="Arial"/>
                <a:sym typeface="Arial"/>
              </a:rPr>
              <a:t>Безпечне та  комфортне	освıтнє  середовище</a:t>
            </a:r>
            <a:endParaRPr sz="3200" b="1">
              <a:solidFill>
                <a:srgbClr val="00C2C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44" marR="3387" indent="159603" algn="ctr">
              <a:lnSpc>
                <a:spcPct val="109298"/>
              </a:lnSpc>
              <a:buClr>
                <a:srgbClr val="000000"/>
              </a:buClr>
              <a:buSzPts val="4800"/>
            </a:pPr>
            <a:r>
              <a:rPr lang="uk-UA" sz="3200" b="1">
                <a:solidFill>
                  <a:srgbClr val="00C2CB"/>
                </a:solidFill>
              </a:rPr>
              <a:t>Команда творців</a:t>
            </a:r>
            <a:endParaRPr sz="3200" b="1">
              <a:solidFill>
                <a:srgbClr val="00C2CB"/>
              </a:solidFill>
            </a:endParaRPr>
          </a:p>
        </p:txBody>
      </p:sp>
      <p:pic>
        <p:nvPicPr>
          <p:cNvPr id="404" name="Google Shape;40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25500" y="3299517"/>
            <a:ext cx="5673667" cy="3558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37"/>
          <p:cNvPicPr preferRelativeResize="0"/>
          <p:nvPr/>
        </p:nvPicPr>
        <p:blipFill rotWithShape="1">
          <a:blip r:embed="rId5">
            <a:alphaModFix/>
          </a:blip>
          <a:srcRect t="28351" r="3595"/>
          <a:stretch/>
        </p:blipFill>
        <p:spPr>
          <a:xfrm>
            <a:off x="914000" y="347333"/>
            <a:ext cx="4572400" cy="45326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4865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024" y="942069"/>
            <a:ext cx="2945772" cy="214238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38"/>
          <p:cNvSpPr txBox="1">
            <a:spLocks noGrp="1"/>
          </p:cNvSpPr>
          <p:nvPr>
            <p:ph type="title"/>
          </p:nvPr>
        </p:nvSpPr>
        <p:spPr>
          <a:xfrm>
            <a:off x="140851" y="70"/>
            <a:ext cx="2738200" cy="93887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8033" rIns="0" bIns="0" rtlCol="0" anchor="t" anchorCtr="0">
            <a:spAutoFit/>
          </a:bodyPr>
          <a:lstStyle/>
          <a:p>
            <a:pPr marL="8467" marR="3387">
              <a:lnSpc>
                <a:spcPct val="107600"/>
              </a:lnSpc>
              <a:spcBef>
                <a:spcPts val="0"/>
              </a:spcBef>
              <a:buSzPts val="1400"/>
            </a:pPr>
            <a:r>
              <a:rPr lang="uk-UA" sz="2800">
                <a:solidFill>
                  <a:srgbClr val="000000"/>
                </a:solidFill>
              </a:rPr>
              <a:t>ПРОСТІР, ЯКИЙ  МОТИВУЄ</a:t>
            </a:r>
            <a:endParaRPr sz="2800"/>
          </a:p>
        </p:txBody>
      </p:sp>
      <p:sp>
        <p:nvSpPr>
          <p:cNvPr id="412" name="Google Shape;412;p38"/>
          <p:cNvSpPr txBox="1"/>
          <p:nvPr/>
        </p:nvSpPr>
        <p:spPr>
          <a:xfrm>
            <a:off x="10470420" y="69259"/>
            <a:ext cx="1727200" cy="1425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467" rIns="0" bIns="0" anchor="t" anchorCtr="0">
            <a:spAutoFit/>
          </a:bodyPr>
          <a:lstStyle/>
          <a:p>
            <a:pPr marL="8467" marR="3387">
              <a:lnSpc>
                <a:spcPct val="116500"/>
              </a:lnSpc>
              <a:buClr>
                <a:srgbClr val="000000"/>
              </a:buClr>
              <a:buSzPts val="2950"/>
            </a:pPr>
            <a:r>
              <a:rPr lang="uk-UA" sz="19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тут  твориться  </a:t>
            </a:r>
            <a:r>
              <a:rPr lang="uk-UA" sz="1967" b="1">
                <a:solidFill>
                  <a:srgbClr val="FFB923"/>
                </a:solidFill>
                <a:latin typeface="Arial"/>
                <a:ea typeface="Arial"/>
                <a:cs typeface="Arial"/>
                <a:sym typeface="Arial"/>
              </a:rPr>
              <a:t>мотивуюче</a:t>
            </a:r>
            <a:endParaRPr sz="19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467">
              <a:spcBef>
                <a:spcPts val="390"/>
              </a:spcBef>
              <a:buClr>
                <a:srgbClr val="000000"/>
              </a:buClr>
              <a:buSzPts val="2950"/>
            </a:pPr>
            <a:r>
              <a:rPr lang="uk-UA" sz="19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майбутнє</a:t>
            </a:r>
            <a:endParaRPr sz="19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38"/>
          <p:cNvSpPr/>
          <p:nvPr/>
        </p:nvSpPr>
        <p:spPr>
          <a:xfrm>
            <a:off x="9827641" y="86664"/>
            <a:ext cx="424179" cy="412327"/>
          </a:xfrm>
          <a:custGeom>
            <a:avLst/>
            <a:gdLst/>
            <a:ahLst/>
            <a:cxnLst/>
            <a:rect l="l" t="t" r="r" b="b"/>
            <a:pathLst>
              <a:path w="636269" h="618490" extrusionOk="0">
                <a:moveTo>
                  <a:pt x="488302" y="453466"/>
                </a:moveTo>
                <a:lnTo>
                  <a:pt x="310908" y="384987"/>
                </a:lnTo>
                <a:lnTo>
                  <a:pt x="249745" y="363766"/>
                </a:lnTo>
                <a:lnTo>
                  <a:pt x="214198" y="357581"/>
                </a:lnTo>
                <a:lnTo>
                  <a:pt x="196430" y="359130"/>
                </a:lnTo>
                <a:lnTo>
                  <a:pt x="35115" y="413613"/>
                </a:lnTo>
                <a:lnTo>
                  <a:pt x="4749" y="444627"/>
                </a:lnTo>
                <a:lnTo>
                  <a:pt x="0" y="462915"/>
                </a:lnTo>
                <a:lnTo>
                  <a:pt x="38" y="576795"/>
                </a:lnTo>
                <a:lnTo>
                  <a:pt x="20434" y="612457"/>
                </a:lnTo>
                <a:lnTo>
                  <a:pt x="42684" y="618286"/>
                </a:lnTo>
                <a:lnTo>
                  <a:pt x="49326" y="617639"/>
                </a:lnTo>
                <a:lnTo>
                  <a:pt x="482409" y="467321"/>
                </a:lnTo>
                <a:lnTo>
                  <a:pt x="488302" y="458851"/>
                </a:lnTo>
                <a:lnTo>
                  <a:pt x="488302" y="453466"/>
                </a:lnTo>
                <a:close/>
              </a:path>
              <a:path w="636269" h="618490" extrusionOk="0">
                <a:moveTo>
                  <a:pt x="636219" y="274281"/>
                </a:moveTo>
                <a:lnTo>
                  <a:pt x="625792" y="230378"/>
                </a:lnTo>
                <a:lnTo>
                  <a:pt x="596671" y="195681"/>
                </a:lnTo>
                <a:lnTo>
                  <a:pt x="52552" y="1358"/>
                </a:lnTo>
                <a:lnTo>
                  <a:pt x="42659" y="0"/>
                </a:lnTo>
                <a:lnTo>
                  <a:pt x="39344" y="76"/>
                </a:lnTo>
                <a:lnTo>
                  <a:pt x="6235" y="19634"/>
                </a:lnTo>
                <a:lnTo>
                  <a:pt x="0" y="155511"/>
                </a:lnTo>
                <a:lnTo>
                  <a:pt x="939" y="161709"/>
                </a:lnTo>
                <a:lnTo>
                  <a:pt x="29641" y="201866"/>
                </a:lnTo>
                <a:lnTo>
                  <a:pt x="334886" y="309206"/>
                </a:lnTo>
                <a:lnTo>
                  <a:pt x="580555" y="394081"/>
                </a:lnTo>
                <a:lnTo>
                  <a:pt x="593521" y="396532"/>
                </a:lnTo>
                <a:lnTo>
                  <a:pt x="596823" y="396468"/>
                </a:lnTo>
                <a:lnTo>
                  <a:pt x="629843" y="377190"/>
                </a:lnTo>
                <a:lnTo>
                  <a:pt x="636219" y="274281"/>
                </a:lnTo>
                <a:close/>
              </a:path>
            </a:pathLst>
          </a:custGeom>
          <a:solidFill>
            <a:srgbClr val="FFDE5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38"/>
          <p:cNvSpPr txBox="1"/>
          <p:nvPr/>
        </p:nvSpPr>
        <p:spPr>
          <a:xfrm>
            <a:off x="250714" y="1435249"/>
            <a:ext cx="2945800" cy="2987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467" rIns="0" bIns="0" anchor="t" anchorCtr="0">
            <a:spAutoFit/>
          </a:bodyPr>
          <a:lstStyle/>
          <a:p>
            <a:pPr marL="8467" marR="86788">
              <a:lnSpc>
                <a:spcPct val="123300"/>
              </a:lnSpc>
              <a:buClr>
                <a:srgbClr val="000000"/>
              </a:buClr>
              <a:buSzPts val="3700"/>
            </a:pPr>
            <a:endParaRPr sz="9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467" marR="3387" algn="ctr">
              <a:lnSpc>
                <a:spcPct val="123300"/>
              </a:lnSpc>
              <a:buClr>
                <a:srgbClr val="000000"/>
              </a:buClr>
              <a:buSzPts val="3700"/>
            </a:pPr>
            <a:r>
              <a:rPr lang="uk-UA" sz="2467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Новинки оформлення</a:t>
            </a:r>
            <a:endParaRPr sz="2467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8467" marR="3387" algn="ctr">
              <a:lnSpc>
                <a:spcPct val="123300"/>
              </a:lnSpc>
              <a:buClr>
                <a:srgbClr val="000000"/>
              </a:buClr>
              <a:buSzPts val="3700"/>
            </a:pPr>
            <a:r>
              <a:rPr lang="uk-UA" sz="2467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Можливість  активної взаємодії з  простором та рухової активності.</a:t>
            </a:r>
            <a:endParaRPr sz="2467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15" name="Google Shape;415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98114" y="942074"/>
            <a:ext cx="7070707" cy="53030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54069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39"/>
          <p:cNvSpPr/>
          <p:nvPr/>
        </p:nvSpPr>
        <p:spPr>
          <a:xfrm>
            <a:off x="235411" y="5415000"/>
            <a:ext cx="467783" cy="454660"/>
          </a:xfrm>
          <a:custGeom>
            <a:avLst/>
            <a:gdLst/>
            <a:ahLst/>
            <a:cxnLst/>
            <a:rect l="l" t="t" r="r" b="b"/>
            <a:pathLst>
              <a:path w="701675" h="681990" extrusionOk="0">
                <a:moveTo>
                  <a:pt x="538403" y="499973"/>
                </a:moveTo>
                <a:lnTo>
                  <a:pt x="342811" y="424472"/>
                </a:lnTo>
                <a:lnTo>
                  <a:pt x="275361" y="401078"/>
                </a:lnTo>
                <a:lnTo>
                  <a:pt x="236181" y="394462"/>
                </a:lnTo>
                <a:lnTo>
                  <a:pt x="226161" y="394881"/>
                </a:lnTo>
                <a:lnTo>
                  <a:pt x="38709" y="456044"/>
                </a:lnTo>
                <a:lnTo>
                  <a:pt x="8318" y="484060"/>
                </a:lnTo>
                <a:lnTo>
                  <a:pt x="0" y="510400"/>
                </a:lnTo>
                <a:lnTo>
                  <a:pt x="50" y="635965"/>
                </a:lnTo>
                <a:lnTo>
                  <a:pt x="50" y="639610"/>
                </a:lnTo>
                <a:lnTo>
                  <a:pt x="22529" y="675284"/>
                </a:lnTo>
                <a:lnTo>
                  <a:pt x="47053" y="681710"/>
                </a:lnTo>
                <a:lnTo>
                  <a:pt x="54381" y="680999"/>
                </a:lnTo>
                <a:lnTo>
                  <a:pt x="531901" y="515264"/>
                </a:lnTo>
                <a:lnTo>
                  <a:pt x="538403" y="505917"/>
                </a:lnTo>
                <a:lnTo>
                  <a:pt x="538403" y="499973"/>
                </a:lnTo>
                <a:close/>
              </a:path>
              <a:path w="701675" h="681990" extrusionOk="0">
                <a:moveTo>
                  <a:pt x="701497" y="302425"/>
                </a:moveTo>
                <a:lnTo>
                  <a:pt x="693458" y="261594"/>
                </a:lnTo>
                <a:lnTo>
                  <a:pt x="670547" y="226809"/>
                </a:lnTo>
                <a:lnTo>
                  <a:pt x="636117" y="203098"/>
                </a:lnTo>
                <a:lnTo>
                  <a:pt x="57950" y="1498"/>
                </a:lnTo>
                <a:lnTo>
                  <a:pt x="47040" y="0"/>
                </a:lnTo>
                <a:lnTo>
                  <a:pt x="43383" y="76"/>
                </a:lnTo>
                <a:lnTo>
                  <a:pt x="8928" y="18643"/>
                </a:lnTo>
                <a:lnTo>
                  <a:pt x="0" y="171450"/>
                </a:lnTo>
                <a:lnTo>
                  <a:pt x="1028" y="178282"/>
                </a:lnTo>
                <a:lnTo>
                  <a:pt x="21386" y="214185"/>
                </a:lnTo>
                <a:lnTo>
                  <a:pt x="369252" y="340918"/>
                </a:lnTo>
                <a:lnTo>
                  <a:pt x="640118" y="434505"/>
                </a:lnTo>
                <a:lnTo>
                  <a:pt x="643572" y="435698"/>
                </a:lnTo>
                <a:lnTo>
                  <a:pt x="647128" y="436486"/>
                </a:lnTo>
                <a:lnTo>
                  <a:pt x="654418" y="437210"/>
                </a:lnTo>
                <a:lnTo>
                  <a:pt x="658050" y="437134"/>
                </a:lnTo>
                <a:lnTo>
                  <a:pt x="692404" y="418846"/>
                </a:lnTo>
                <a:lnTo>
                  <a:pt x="701459" y="395490"/>
                </a:lnTo>
                <a:lnTo>
                  <a:pt x="701497" y="302425"/>
                </a:lnTo>
                <a:close/>
              </a:path>
            </a:pathLst>
          </a:custGeom>
          <a:solidFill>
            <a:srgbClr val="FFDE5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39"/>
          <p:cNvSpPr txBox="1">
            <a:spLocks noGrp="1"/>
          </p:cNvSpPr>
          <p:nvPr>
            <p:ph type="title"/>
          </p:nvPr>
        </p:nvSpPr>
        <p:spPr>
          <a:xfrm>
            <a:off x="7" y="6423378"/>
            <a:ext cx="11928400" cy="33762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9300" rIns="0" bIns="0" rtlCol="0" anchor="t" anchorCtr="0">
            <a:spAutoFit/>
          </a:bodyPr>
          <a:lstStyle/>
          <a:p>
            <a:pPr marL="8467"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uk-UA" sz="2133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НАВЧАННЯ ПІД ЧАС ВІЙНИ</a:t>
            </a:r>
            <a:endParaRPr sz="2133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22" name="Google Shape;422;p39"/>
          <p:cNvSpPr txBox="1"/>
          <p:nvPr/>
        </p:nvSpPr>
        <p:spPr>
          <a:xfrm>
            <a:off x="6207760" y="104042"/>
            <a:ext cx="5837000" cy="34885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buClr>
                <a:srgbClr val="000000"/>
              </a:buClr>
              <a:buSzPts val="2800"/>
            </a:pPr>
            <a:r>
              <a:rPr lang="uk-UA" sz="1867">
                <a:latin typeface="Times New Roman"/>
                <a:ea typeface="Times New Roman"/>
                <a:cs typeface="Times New Roman"/>
                <a:sym typeface="Times New Roman"/>
              </a:rPr>
              <a:t>Облаштування укриття 2024</a:t>
            </a: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3" name="Google Shape;42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201" y="360217"/>
            <a:ext cx="3583699" cy="2687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9217" y="3264667"/>
            <a:ext cx="3922717" cy="294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76683" y="711270"/>
            <a:ext cx="4268083" cy="3201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60950" y="2849950"/>
            <a:ext cx="3268067" cy="32680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2434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0"/>
          <p:cNvSpPr txBox="1"/>
          <p:nvPr/>
        </p:nvSpPr>
        <p:spPr>
          <a:xfrm>
            <a:off x="121875" y="5407094"/>
            <a:ext cx="1300102" cy="1352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033" rIns="0" bIns="0" anchor="t" anchorCtr="0">
            <a:spAutoFit/>
          </a:bodyPr>
          <a:lstStyle/>
          <a:p>
            <a:pPr marL="8467" marR="3387">
              <a:lnSpc>
                <a:spcPct val="116599"/>
              </a:lnSpc>
              <a:buClr>
                <a:srgbClr val="000000"/>
              </a:buClr>
              <a:buSzPts val="2800"/>
            </a:pPr>
            <a:r>
              <a:rPr lang="uk-UA" sz="18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тут  твориться  </a:t>
            </a:r>
            <a:r>
              <a:rPr lang="uk-UA" sz="1867" b="1">
                <a:solidFill>
                  <a:srgbClr val="FFB923"/>
                </a:solidFill>
                <a:latin typeface="Arial"/>
                <a:ea typeface="Arial"/>
                <a:cs typeface="Arial"/>
                <a:sym typeface="Arial"/>
              </a:rPr>
              <a:t>здорове  </a:t>
            </a:r>
            <a:r>
              <a:rPr lang="uk-UA" sz="18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майбутнє</a:t>
            </a:r>
            <a:endParaRPr sz="18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40"/>
          <p:cNvSpPr/>
          <p:nvPr/>
        </p:nvSpPr>
        <p:spPr>
          <a:xfrm>
            <a:off x="61339" y="4931407"/>
            <a:ext cx="467783" cy="454660"/>
          </a:xfrm>
          <a:custGeom>
            <a:avLst/>
            <a:gdLst/>
            <a:ahLst/>
            <a:cxnLst/>
            <a:rect l="l" t="t" r="r" b="b"/>
            <a:pathLst>
              <a:path w="701675" h="681990" extrusionOk="0">
                <a:moveTo>
                  <a:pt x="538403" y="499973"/>
                </a:moveTo>
                <a:lnTo>
                  <a:pt x="342811" y="424472"/>
                </a:lnTo>
                <a:lnTo>
                  <a:pt x="275361" y="401078"/>
                </a:lnTo>
                <a:lnTo>
                  <a:pt x="236181" y="394462"/>
                </a:lnTo>
                <a:lnTo>
                  <a:pt x="226161" y="394881"/>
                </a:lnTo>
                <a:lnTo>
                  <a:pt x="38709" y="456044"/>
                </a:lnTo>
                <a:lnTo>
                  <a:pt x="8318" y="484060"/>
                </a:lnTo>
                <a:lnTo>
                  <a:pt x="0" y="510400"/>
                </a:lnTo>
                <a:lnTo>
                  <a:pt x="50" y="635965"/>
                </a:lnTo>
                <a:lnTo>
                  <a:pt x="50" y="639610"/>
                </a:lnTo>
                <a:lnTo>
                  <a:pt x="22529" y="675284"/>
                </a:lnTo>
                <a:lnTo>
                  <a:pt x="47053" y="681710"/>
                </a:lnTo>
                <a:lnTo>
                  <a:pt x="54381" y="680999"/>
                </a:lnTo>
                <a:lnTo>
                  <a:pt x="531901" y="515264"/>
                </a:lnTo>
                <a:lnTo>
                  <a:pt x="538403" y="505917"/>
                </a:lnTo>
                <a:lnTo>
                  <a:pt x="538403" y="499973"/>
                </a:lnTo>
                <a:close/>
              </a:path>
              <a:path w="701675" h="681990" extrusionOk="0">
                <a:moveTo>
                  <a:pt x="701497" y="302425"/>
                </a:moveTo>
                <a:lnTo>
                  <a:pt x="693458" y="261594"/>
                </a:lnTo>
                <a:lnTo>
                  <a:pt x="670547" y="226809"/>
                </a:lnTo>
                <a:lnTo>
                  <a:pt x="636117" y="203098"/>
                </a:lnTo>
                <a:lnTo>
                  <a:pt x="57950" y="1498"/>
                </a:lnTo>
                <a:lnTo>
                  <a:pt x="47040" y="0"/>
                </a:lnTo>
                <a:lnTo>
                  <a:pt x="43383" y="76"/>
                </a:lnTo>
                <a:lnTo>
                  <a:pt x="8928" y="18643"/>
                </a:lnTo>
                <a:lnTo>
                  <a:pt x="0" y="171450"/>
                </a:lnTo>
                <a:lnTo>
                  <a:pt x="1028" y="178282"/>
                </a:lnTo>
                <a:lnTo>
                  <a:pt x="21386" y="214185"/>
                </a:lnTo>
                <a:lnTo>
                  <a:pt x="369252" y="340918"/>
                </a:lnTo>
                <a:lnTo>
                  <a:pt x="640118" y="434505"/>
                </a:lnTo>
                <a:lnTo>
                  <a:pt x="643572" y="435698"/>
                </a:lnTo>
                <a:lnTo>
                  <a:pt x="647128" y="436486"/>
                </a:lnTo>
                <a:lnTo>
                  <a:pt x="654418" y="437210"/>
                </a:lnTo>
                <a:lnTo>
                  <a:pt x="658050" y="437134"/>
                </a:lnTo>
                <a:lnTo>
                  <a:pt x="692404" y="418846"/>
                </a:lnTo>
                <a:lnTo>
                  <a:pt x="701459" y="395490"/>
                </a:lnTo>
                <a:lnTo>
                  <a:pt x="701497" y="302425"/>
                </a:lnTo>
                <a:close/>
              </a:path>
            </a:pathLst>
          </a:custGeom>
          <a:solidFill>
            <a:srgbClr val="FFDE5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40"/>
          <p:cNvSpPr txBox="1">
            <a:spLocks noGrp="1"/>
          </p:cNvSpPr>
          <p:nvPr>
            <p:ph type="title"/>
          </p:nvPr>
        </p:nvSpPr>
        <p:spPr>
          <a:xfrm>
            <a:off x="1042248" y="190613"/>
            <a:ext cx="8462433" cy="75837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9300" rIns="0" bIns="0" rtlCol="0" anchor="t" anchorCtr="0">
            <a:spAutoFit/>
          </a:bodyPr>
          <a:lstStyle/>
          <a:p>
            <a:pPr marL="8467"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uk-UA" sz="4867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ШКОЛА ЗДОРОВОЇ ДИТИНИ</a:t>
            </a:r>
            <a:endParaRPr sz="4867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34" name="Google Shape;434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5230" y="301988"/>
            <a:ext cx="348145" cy="348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5134" y="4533633"/>
            <a:ext cx="1894149" cy="2225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59184" y="4457641"/>
            <a:ext cx="1668749" cy="2225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66084" y="1412508"/>
            <a:ext cx="4593201" cy="2583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04434" y="1880069"/>
            <a:ext cx="5622634" cy="42169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25540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41"/>
          <p:cNvSpPr/>
          <p:nvPr/>
        </p:nvSpPr>
        <p:spPr>
          <a:xfrm>
            <a:off x="7172960" y="0"/>
            <a:ext cx="5019739" cy="6858000"/>
          </a:xfrm>
          <a:custGeom>
            <a:avLst/>
            <a:gdLst/>
            <a:ahLst/>
            <a:cxnLst/>
            <a:rect l="l" t="t" r="r" b="b"/>
            <a:pathLst>
              <a:path w="3067050" h="10287000" extrusionOk="0">
                <a:moveTo>
                  <a:pt x="3067049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3067049" y="0"/>
                </a:lnTo>
                <a:lnTo>
                  <a:pt x="3067049" y="10286999"/>
                </a:lnTo>
                <a:close/>
              </a:path>
            </a:pathLst>
          </a:custGeom>
          <a:solidFill>
            <a:srgbClr val="5CE1E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 sz="1867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>
              <a:buClr>
                <a:srgbClr val="000000"/>
              </a:buClr>
              <a:buSzPts val="1800"/>
            </a:pPr>
            <a:endParaRPr sz="1867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>
              <a:lnSpc>
                <a:spcPct val="115000"/>
              </a:lnSpc>
              <a:buClr>
                <a:srgbClr val="000000"/>
              </a:buClr>
              <a:buSzPts val="3200"/>
            </a:pPr>
            <a:r>
              <a:rPr lang="uk-UA" sz="2667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 співпраці з фізкультурно-спортивним рухом «Сила Нації» проведено:</a:t>
            </a:r>
            <a:endParaRPr sz="26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lnSpc>
                <a:spcPct val="115000"/>
              </a:lnSpc>
              <a:spcBef>
                <a:spcPts val="667"/>
              </a:spcBef>
              <a:buClr>
                <a:srgbClr val="000000"/>
              </a:buClr>
              <a:buSzPts val="3200"/>
            </a:pPr>
            <a:r>
              <a:rPr lang="uk-UA" sz="2667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семінар-практикум щодо впровадження нових модулів спорту згідно з модельною програмою «Нова українська школа» для вчителів фізичної культури Хмельницької міської територіальної громади </a:t>
            </a:r>
            <a:endParaRPr sz="26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41"/>
          <p:cNvSpPr txBox="1"/>
          <p:nvPr/>
        </p:nvSpPr>
        <p:spPr>
          <a:xfrm>
            <a:off x="620121" y="1"/>
            <a:ext cx="1215000" cy="1001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033" rIns="0" bIns="0" anchor="t" anchorCtr="0">
            <a:spAutoFit/>
          </a:bodyPr>
          <a:lstStyle/>
          <a:p>
            <a:pPr marL="8467" marR="3387">
              <a:lnSpc>
                <a:spcPct val="117500"/>
              </a:lnSpc>
              <a:buClr>
                <a:srgbClr val="000000"/>
              </a:buClr>
              <a:buSzPts val="2050"/>
            </a:pPr>
            <a:r>
              <a:rPr lang="uk-UA" sz="13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тут  твориться  </a:t>
            </a:r>
            <a:r>
              <a:rPr lang="uk-UA" sz="1367" b="1">
                <a:solidFill>
                  <a:srgbClr val="FFB923"/>
                </a:solidFill>
                <a:latin typeface="Arial"/>
                <a:ea typeface="Arial"/>
                <a:cs typeface="Arial"/>
                <a:sym typeface="Arial"/>
              </a:rPr>
              <a:t>здорове</a:t>
            </a:r>
            <a:endParaRPr sz="13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467">
              <a:spcBef>
                <a:spcPts val="287"/>
              </a:spcBef>
              <a:buClr>
                <a:srgbClr val="000000"/>
              </a:buClr>
              <a:buSzPts val="2050"/>
            </a:pPr>
            <a:r>
              <a:rPr lang="uk-UA" sz="13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майбутнє</a:t>
            </a:r>
            <a:endParaRPr sz="13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41"/>
          <p:cNvSpPr/>
          <p:nvPr/>
        </p:nvSpPr>
        <p:spPr>
          <a:xfrm>
            <a:off x="172373" y="1134"/>
            <a:ext cx="297180" cy="289137"/>
          </a:xfrm>
          <a:custGeom>
            <a:avLst/>
            <a:gdLst/>
            <a:ahLst/>
            <a:cxnLst/>
            <a:rect l="l" t="t" r="r" b="b"/>
            <a:pathLst>
              <a:path w="445770" h="433705" extrusionOk="0">
                <a:moveTo>
                  <a:pt x="342074" y="315366"/>
                </a:moveTo>
                <a:lnTo>
                  <a:pt x="174955" y="254812"/>
                </a:lnTo>
                <a:lnTo>
                  <a:pt x="150063" y="250482"/>
                </a:lnTo>
                <a:lnTo>
                  <a:pt x="137604" y="251574"/>
                </a:lnTo>
                <a:lnTo>
                  <a:pt x="24599" y="289737"/>
                </a:lnTo>
                <a:lnTo>
                  <a:pt x="660" y="319938"/>
                </a:lnTo>
                <a:lnTo>
                  <a:pt x="0" y="324269"/>
                </a:lnTo>
                <a:lnTo>
                  <a:pt x="38" y="404050"/>
                </a:lnTo>
                <a:lnTo>
                  <a:pt x="38" y="406361"/>
                </a:lnTo>
                <a:lnTo>
                  <a:pt x="27584" y="433070"/>
                </a:lnTo>
                <a:lnTo>
                  <a:pt x="29908" y="433108"/>
                </a:lnTo>
                <a:lnTo>
                  <a:pt x="34556" y="432663"/>
                </a:lnTo>
                <a:lnTo>
                  <a:pt x="36830" y="432155"/>
                </a:lnTo>
                <a:lnTo>
                  <a:pt x="336156" y="328028"/>
                </a:lnTo>
                <a:lnTo>
                  <a:pt x="340106" y="326542"/>
                </a:lnTo>
                <a:lnTo>
                  <a:pt x="342074" y="323710"/>
                </a:lnTo>
                <a:lnTo>
                  <a:pt x="342074" y="315366"/>
                </a:lnTo>
                <a:close/>
              </a:path>
              <a:path w="445770" h="433705" extrusionOk="0">
                <a:moveTo>
                  <a:pt x="445693" y="184988"/>
                </a:moveTo>
                <a:lnTo>
                  <a:pt x="428701" y="146431"/>
                </a:lnTo>
                <a:lnTo>
                  <a:pt x="36817" y="952"/>
                </a:lnTo>
                <a:lnTo>
                  <a:pt x="29895" y="0"/>
                </a:lnTo>
                <a:lnTo>
                  <a:pt x="27571" y="38"/>
                </a:lnTo>
                <a:lnTo>
                  <a:pt x="38" y="26822"/>
                </a:lnTo>
                <a:lnTo>
                  <a:pt x="0" y="108927"/>
                </a:lnTo>
                <a:lnTo>
                  <a:pt x="660" y="113271"/>
                </a:lnTo>
                <a:lnTo>
                  <a:pt x="24676" y="143459"/>
                </a:lnTo>
                <a:lnTo>
                  <a:pt x="234607" y="216598"/>
                </a:lnTo>
                <a:lnTo>
                  <a:pt x="406692" y="276047"/>
                </a:lnTo>
                <a:lnTo>
                  <a:pt x="408889" y="276809"/>
                </a:lnTo>
                <a:lnTo>
                  <a:pt x="411149" y="277304"/>
                </a:lnTo>
                <a:lnTo>
                  <a:pt x="415772" y="277761"/>
                </a:lnTo>
                <a:lnTo>
                  <a:pt x="418084" y="277723"/>
                </a:lnTo>
                <a:lnTo>
                  <a:pt x="445668" y="251256"/>
                </a:lnTo>
                <a:lnTo>
                  <a:pt x="445693" y="184988"/>
                </a:lnTo>
                <a:close/>
              </a:path>
            </a:pathLst>
          </a:custGeom>
          <a:solidFill>
            <a:srgbClr val="FFDE5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6" name="Google Shape;44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368" y="1557033"/>
            <a:ext cx="2783051" cy="4400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86400" y="155217"/>
            <a:ext cx="3955584" cy="2734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57019" y="2991114"/>
            <a:ext cx="4014341" cy="35878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82118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2"/>
          <p:cNvSpPr/>
          <p:nvPr/>
        </p:nvSpPr>
        <p:spPr>
          <a:xfrm>
            <a:off x="7172960" y="0"/>
            <a:ext cx="5019739" cy="6858000"/>
          </a:xfrm>
          <a:custGeom>
            <a:avLst/>
            <a:gdLst/>
            <a:ahLst/>
            <a:cxnLst/>
            <a:rect l="l" t="t" r="r" b="b"/>
            <a:pathLst>
              <a:path w="3067050" h="10287000" extrusionOk="0">
                <a:moveTo>
                  <a:pt x="3067049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3067049" y="0"/>
                </a:lnTo>
                <a:lnTo>
                  <a:pt x="3067049" y="10286999"/>
                </a:lnTo>
                <a:close/>
              </a:path>
            </a:pathLst>
          </a:custGeom>
          <a:solidFill>
            <a:srgbClr val="5CE1E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 sz="1867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>
              <a:buClr>
                <a:srgbClr val="000000"/>
              </a:buClr>
              <a:buSzPts val="1800"/>
            </a:pPr>
            <a:endParaRPr sz="1867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>
              <a:lnSpc>
                <a:spcPct val="115000"/>
              </a:lnSpc>
              <a:spcBef>
                <a:spcPts val="667"/>
              </a:spcBef>
              <a:buClr>
                <a:srgbClr val="000000"/>
              </a:buClr>
              <a:buSzPts val="3200"/>
            </a:pPr>
            <a:r>
              <a:rPr lang="uk-UA" sz="2667">
                <a:latin typeface="Times New Roman"/>
                <a:ea typeface="Times New Roman"/>
                <a:cs typeface="Times New Roman"/>
                <a:sym typeface="Times New Roman"/>
              </a:rPr>
              <a:t>УЧАСТЬ У ВСЕУКРАЇНСЬКИХ ПРОЄКТАХ </a:t>
            </a:r>
            <a:endParaRPr sz="2667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>
              <a:lnSpc>
                <a:spcPct val="115000"/>
              </a:lnSpc>
              <a:spcBef>
                <a:spcPts val="667"/>
              </a:spcBef>
              <a:buClr>
                <a:srgbClr val="000000"/>
              </a:buClr>
              <a:buSzPts val="3200"/>
            </a:pPr>
            <a:r>
              <a:rPr lang="uk-UA" sz="2667">
                <a:latin typeface="Times New Roman"/>
                <a:ea typeface="Times New Roman"/>
                <a:cs typeface="Times New Roman"/>
                <a:sym typeface="Times New Roman"/>
              </a:rPr>
              <a:t>“Грай за рівність”</a:t>
            </a:r>
            <a:endParaRPr sz="2667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4" name="Google Shape;454;p42"/>
          <p:cNvSpPr txBox="1"/>
          <p:nvPr/>
        </p:nvSpPr>
        <p:spPr>
          <a:xfrm>
            <a:off x="620121" y="1"/>
            <a:ext cx="1215000" cy="1001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033" rIns="0" bIns="0" anchor="t" anchorCtr="0">
            <a:spAutoFit/>
          </a:bodyPr>
          <a:lstStyle/>
          <a:p>
            <a:pPr marL="8467" marR="3387">
              <a:lnSpc>
                <a:spcPct val="117500"/>
              </a:lnSpc>
              <a:buClr>
                <a:srgbClr val="000000"/>
              </a:buClr>
              <a:buSzPts val="2050"/>
            </a:pPr>
            <a:r>
              <a:rPr lang="uk-UA" sz="13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тут  твориться  </a:t>
            </a:r>
            <a:r>
              <a:rPr lang="uk-UA" sz="1367" b="1">
                <a:solidFill>
                  <a:srgbClr val="FFB923"/>
                </a:solidFill>
                <a:latin typeface="Arial"/>
                <a:ea typeface="Arial"/>
                <a:cs typeface="Arial"/>
                <a:sym typeface="Arial"/>
              </a:rPr>
              <a:t>здорове</a:t>
            </a:r>
            <a:endParaRPr sz="13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467">
              <a:spcBef>
                <a:spcPts val="287"/>
              </a:spcBef>
              <a:buClr>
                <a:srgbClr val="000000"/>
              </a:buClr>
              <a:buSzPts val="2050"/>
            </a:pPr>
            <a:r>
              <a:rPr lang="uk-UA" sz="13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майбутнє</a:t>
            </a:r>
            <a:endParaRPr sz="13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42"/>
          <p:cNvSpPr/>
          <p:nvPr/>
        </p:nvSpPr>
        <p:spPr>
          <a:xfrm>
            <a:off x="172373" y="1134"/>
            <a:ext cx="297180" cy="289137"/>
          </a:xfrm>
          <a:custGeom>
            <a:avLst/>
            <a:gdLst/>
            <a:ahLst/>
            <a:cxnLst/>
            <a:rect l="l" t="t" r="r" b="b"/>
            <a:pathLst>
              <a:path w="445770" h="433705" extrusionOk="0">
                <a:moveTo>
                  <a:pt x="342074" y="315366"/>
                </a:moveTo>
                <a:lnTo>
                  <a:pt x="174955" y="254812"/>
                </a:lnTo>
                <a:lnTo>
                  <a:pt x="150063" y="250482"/>
                </a:lnTo>
                <a:lnTo>
                  <a:pt x="137604" y="251574"/>
                </a:lnTo>
                <a:lnTo>
                  <a:pt x="24599" y="289737"/>
                </a:lnTo>
                <a:lnTo>
                  <a:pt x="660" y="319938"/>
                </a:lnTo>
                <a:lnTo>
                  <a:pt x="0" y="324269"/>
                </a:lnTo>
                <a:lnTo>
                  <a:pt x="38" y="404050"/>
                </a:lnTo>
                <a:lnTo>
                  <a:pt x="38" y="406361"/>
                </a:lnTo>
                <a:lnTo>
                  <a:pt x="27584" y="433070"/>
                </a:lnTo>
                <a:lnTo>
                  <a:pt x="29908" y="433108"/>
                </a:lnTo>
                <a:lnTo>
                  <a:pt x="34556" y="432663"/>
                </a:lnTo>
                <a:lnTo>
                  <a:pt x="36830" y="432155"/>
                </a:lnTo>
                <a:lnTo>
                  <a:pt x="336156" y="328028"/>
                </a:lnTo>
                <a:lnTo>
                  <a:pt x="340106" y="326542"/>
                </a:lnTo>
                <a:lnTo>
                  <a:pt x="342074" y="323710"/>
                </a:lnTo>
                <a:lnTo>
                  <a:pt x="342074" y="315366"/>
                </a:lnTo>
                <a:close/>
              </a:path>
              <a:path w="445770" h="433705" extrusionOk="0">
                <a:moveTo>
                  <a:pt x="445693" y="184988"/>
                </a:moveTo>
                <a:lnTo>
                  <a:pt x="428701" y="146431"/>
                </a:lnTo>
                <a:lnTo>
                  <a:pt x="36817" y="952"/>
                </a:lnTo>
                <a:lnTo>
                  <a:pt x="29895" y="0"/>
                </a:lnTo>
                <a:lnTo>
                  <a:pt x="27571" y="38"/>
                </a:lnTo>
                <a:lnTo>
                  <a:pt x="38" y="26822"/>
                </a:lnTo>
                <a:lnTo>
                  <a:pt x="0" y="108927"/>
                </a:lnTo>
                <a:lnTo>
                  <a:pt x="660" y="113271"/>
                </a:lnTo>
                <a:lnTo>
                  <a:pt x="24676" y="143459"/>
                </a:lnTo>
                <a:lnTo>
                  <a:pt x="234607" y="216598"/>
                </a:lnTo>
                <a:lnTo>
                  <a:pt x="406692" y="276047"/>
                </a:lnTo>
                <a:lnTo>
                  <a:pt x="408889" y="276809"/>
                </a:lnTo>
                <a:lnTo>
                  <a:pt x="411149" y="277304"/>
                </a:lnTo>
                <a:lnTo>
                  <a:pt x="415772" y="277761"/>
                </a:lnTo>
                <a:lnTo>
                  <a:pt x="418084" y="277723"/>
                </a:lnTo>
                <a:lnTo>
                  <a:pt x="445668" y="251256"/>
                </a:lnTo>
                <a:lnTo>
                  <a:pt x="445693" y="184988"/>
                </a:lnTo>
                <a:close/>
              </a:path>
            </a:pathLst>
          </a:custGeom>
          <a:solidFill>
            <a:srgbClr val="FFDE5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6" name="Google Shape;45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33" y="2089533"/>
            <a:ext cx="6969760" cy="3763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72483" y="2507467"/>
            <a:ext cx="3880432" cy="2614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11275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43"/>
          <p:cNvSpPr/>
          <p:nvPr/>
        </p:nvSpPr>
        <p:spPr>
          <a:xfrm>
            <a:off x="7569201" y="0"/>
            <a:ext cx="4624055" cy="6858000"/>
          </a:xfrm>
          <a:custGeom>
            <a:avLst/>
            <a:gdLst/>
            <a:ahLst/>
            <a:cxnLst/>
            <a:rect l="l" t="t" r="r" b="b"/>
            <a:pathLst>
              <a:path w="3067050" h="10287000" extrusionOk="0">
                <a:moveTo>
                  <a:pt x="3067049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3067049" y="0"/>
                </a:lnTo>
                <a:lnTo>
                  <a:pt x="3067049" y="10286999"/>
                </a:lnTo>
                <a:close/>
              </a:path>
            </a:pathLst>
          </a:custGeom>
          <a:solidFill>
            <a:srgbClr val="5CE1E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 sz="3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>
              <a:buClr>
                <a:srgbClr val="000000"/>
              </a:buClr>
              <a:buSzPts val="1800"/>
            </a:pPr>
            <a:endParaRPr sz="3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>
              <a:lnSpc>
                <a:spcPct val="115000"/>
              </a:lnSpc>
              <a:spcBef>
                <a:spcPts val="667"/>
              </a:spcBef>
              <a:buClr>
                <a:schemeClr val="dk1"/>
              </a:buClr>
              <a:buSzPts val="3200"/>
            </a:pPr>
            <a:r>
              <a:rPr lang="uk-UA" sz="3467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Спортивний фест до Дня Героїв «Народжені перемагати»</a:t>
            </a:r>
            <a:endParaRPr sz="4534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>
              <a:spcBef>
                <a:spcPts val="667"/>
              </a:spcBef>
              <a:buClr>
                <a:srgbClr val="000000"/>
              </a:buClr>
              <a:buSzPts val="1800"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43"/>
          <p:cNvSpPr txBox="1"/>
          <p:nvPr/>
        </p:nvSpPr>
        <p:spPr>
          <a:xfrm>
            <a:off x="620121" y="1"/>
            <a:ext cx="1214967" cy="1001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033" rIns="0" bIns="0" anchor="t" anchorCtr="0">
            <a:spAutoFit/>
          </a:bodyPr>
          <a:lstStyle/>
          <a:p>
            <a:pPr marL="8467" marR="3387">
              <a:lnSpc>
                <a:spcPct val="117500"/>
              </a:lnSpc>
              <a:buClr>
                <a:srgbClr val="000000"/>
              </a:buClr>
              <a:buSzPts val="2050"/>
            </a:pPr>
            <a:r>
              <a:rPr lang="uk-UA" sz="13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тут  твориться  </a:t>
            </a:r>
            <a:r>
              <a:rPr lang="uk-UA" sz="1367" b="1">
                <a:solidFill>
                  <a:srgbClr val="FFB923"/>
                </a:solidFill>
                <a:latin typeface="Arial"/>
                <a:ea typeface="Arial"/>
                <a:cs typeface="Arial"/>
                <a:sym typeface="Arial"/>
              </a:rPr>
              <a:t>здорове</a:t>
            </a:r>
            <a:endParaRPr sz="13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467">
              <a:spcBef>
                <a:spcPts val="287"/>
              </a:spcBef>
              <a:buClr>
                <a:srgbClr val="000000"/>
              </a:buClr>
              <a:buSzPts val="2050"/>
            </a:pPr>
            <a:r>
              <a:rPr lang="uk-UA" sz="13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майбутнє</a:t>
            </a:r>
            <a:endParaRPr sz="13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43"/>
          <p:cNvSpPr/>
          <p:nvPr/>
        </p:nvSpPr>
        <p:spPr>
          <a:xfrm>
            <a:off x="172373" y="1134"/>
            <a:ext cx="297180" cy="289137"/>
          </a:xfrm>
          <a:custGeom>
            <a:avLst/>
            <a:gdLst/>
            <a:ahLst/>
            <a:cxnLst/>
            <a:rect l="l" t="t" r="r" b="b"/>
            <a:pathLst>
              <a:path w="445770" h="433705" extrusionOk="0">
                <a:moveTo>
                  <a:pt x="342074" y="315366"/>
                </a:moveTo>
                <a:lnTo>
                  <a:pt x="174955" y="254812"/>
                </a:lnTo>
                <a:lnTo>
                  <a:pt x="150063" y="250482"/>
                </a:lnTo>
                <a:lnTo>
                  <a:pt x="137604" y="251574"/>
                </a:lnTo>
                <a:lnTo>
                  <a:pt x="24599" y="289737"/>
                </a:lnTo>
                <a:lnTo>
                  <a:pt x="660" y="319938"/>
                </a:lnTo>
                <a:lnTo>
                  <a:pt x="0" y="324269"/>
                </a:lnTo>
                <a:lnTo>
                  <a:pt x="38" y="404050"/>
                </a:lnTo>
                <a:lnTo>
                  <a:pt x="38" y="406361"/>
                </a:lnTo>
                <a:lnTo>
                  <a:pt x="27584" y="433070"/>
                </a:lnTo>
                <a:lnTo>
                  <a:pt x="29908" y="433108"/>
                </a:lnTo>
                <a:lnTo>
                  <a:pt x="34556" y="432663"/>
                </a:lnTo>
                <a:lnTo>
                  <a:pt x="36830" y="432155"/>
                </a:lnTo>
                <a:lnTo>
                  <a:pt x="336156" y="328028"/>
                </a:lnTo>
                <a:lnTo>
                  <a:pt x="340106" y="326542"/>
                </a:lnTo>
                <a:lnTo>
                  <a:pt x="342074" y="323710"/>
                </a:lnTo>
                <a:lnTo>
                  <a:pt x="342074" y="315366"/>
                </a:lnTo>
                <a:close/>
              </a:path>
              <a:path w="445770" h="433705" extrusionOk="0">
                <a:moveTo>
                  <a:pt x="445693" y="184988"/>
                </a:moveTo>
                <a:lnTo>
                  <a:pt x="428701" y="146431"/>
                </a:lnTo>
                <a:lnTo>
                  <a:pt x="36817" y="952"/>
                </a:lnTo>
                <a:lnTo>
                  <a:pt x="29895" y="0"/>
                </a:lnTo>
                <a:lnTo>
                  <a:pt x="27571" y="38"/>
                </a:lnTo>
                <a:lnTo>
                  <a:pt x="38" y="26822"/>
                </a:lnTo>
                <a:lnTo>
                  <a:pt x="0" y="108927"/>
                </a:lnTo>
                <a:lnTo>
                  <a:pt x="660" y="113271"/>
                </a:lnTo>
                <a:lnTo>
                  <a:pt x="24676" y="143459"/>
                </a:lnTo>
                <a:lnTo>
                  <a:pt x="234607" y="216598"/>
                </a:lnTo>
                <a:lnTo>
                  <a:pt x="406692" y="276047"/>
                </a:lnTo>
                <a:lnTo>
                  <a:pt x="408889" y="276809"/>
                </a:lnTo>
                <a:lnTo>
                  <a:pt x="411149" y="277304"/>
                </a:lnTo>
                <a:lnTo>
                  <a:pt x="415772" y="277761"/>
                </a:lnTo>
                <a:lnTo>
                  <a:pt x="418084" y="277723"/>
                </a:lnTo>
                <a:lnTo>
                  <a:pt x="445668" y="251256"/>
                </a:lnTo>
                <a:lnTo>
                  <a:pt x="445693" y="184988"/>
                </a:lnTo>
                <a:close/>
              </a:path>
            </a:pathLst>
          </a:custGeom>
          <a:solidFill>
            <a:srgbClr val="FFDE5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5" name="Google Shape;46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167" y="2299667"/>
            <a:ext cx="3453801" cy="4317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97567" y="101600"/>
            <a:ext cx="3670032" cy="3670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00771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44"/>
          <p:cNvSpPr/>
          <p:nvPr/>
        </p:nvSpPr>
        <p:spPr>
          <a:xfrm>
            <a:off x="7172961" y="0"/>
            <a:ext cx="5020295" cy="6858000"/>
          </a:xfrm>
          <a:custGeom>
            <a:avLst/>
            <a:gdLst/>
            <a:ahLst/>
            <a:cxnLst/>
            <a:rect l="l" t="t" r="r" b="b"/>
            <a:pathLst>
              <a:path w="3067050" h="10287000" extrusionOk="0">
                <a:moveTo>
                  <a:pt x="3067049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3067049" y="0"/>
                </a:lnTo>
                <a:lnTo>
                  <a:pt x="3067049" y="10286999"/>
                </a:lnTo>
                <a:close/>
              </a:path>
            </a:pathLst>
          </a:custGeom>
          <a:solidFill>
            <a:srgbClr val="5CE1E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 sz="1867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>
              <a:buClr>
                <a:srgbClr val="000000"/>
              </a:buClr>
              <a:buSzPts val="1800"/>
            </a:pPr>
            <a:endParaRPr sz="1867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>
              <a:buClr>
                <a:schemeClr val="dk1"/>
              </a:buClr>
              <a:buSzPts val="1800"/>
            </a:pPr>
            <a:r>
              <a:rPr lang="uk-UA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 центрі уваги колективу Початкової школи № 1 – збереження здоров’я дітей, виховання сильного та фізично витривалого покоління. Робота у цьому напрямку є системною та чіткою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lnSpc>
                <a:spcPct val="115000"/>
              </a:lnSpc>
              <a:spcBef>
                <a:spcPts val="667"/>
              </a:spcBef>
              <a:spcAft>
                <a:spcPts val="667"/>
              </a:spcAft>
              <a:buClr>
                <a:srgbClr val="000000"/>
              </a:buClr>
              <a:buSzPts val="3200"/>
            </a:pPr>
            <a:r>
              <a:rPr lang="uk-UA" sz="3133">
                <a:latin typeface="Times New Roman"/>
                <a:ea typeface="Times New Roman"/>
                <a:cs typeface="Times New Roman"/>
                <a:sym typeface="Times New Roman"/>
              </a:rPr>
              <a:t>“Велосипедний травень”</a:t>
            </a:r>
            <a:endParaRPr sz="3133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44"/>
          <p:cNvSpPr txBox="1"/>
          <p:nvPr/>
        </p:nvSpPr>
        <p:spPr>
          <a:xfrm>
            <a:off x="620121" y="1"/>
            <a:ext cx="1214967" cy="1001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033" rIns="0" bIns="0" anchor="t" anchorCtr="0">
            <a:spAutoFit/>
          </a:bodyPr>
          <a:lstStyle/>
          <a:p>
            <a:pPr marL="8467" marR="3387">
              <a:lnSpc>
                <a:spcPct val="117500"/>
              </a:lnSpc>
              <a:buClr>
                <a:srgbClr val="000000"/>
              </a:buClr>
              <a:buSzPts val="2050"/>
            </a:pPr>
            <a:r>
              <a:rPr lang="uk-UA" sz="13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тут  твориться  </a:t>
            </a:r>
            <a:r>
              <a:rPr lang="uk-UA" sz="1367" b="1">
                <a:solidFill>
                  <a:srgbClr val="FFB923"/>
                </a:solidFill>
                <a:latin typeface="Arial"/>
                <a:ea typeface="Arial"/>
                <a:cs typeface="Arial"/>
                <a:sym typeface="Arial"/>
              </a:rPr>
              <a:t>здорове</a:t>
            </a:r>
            <a:endParaRPr sz="13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467">
              <a:spcBef>
                <a:spcPts val="287"/>
              </a:spcBef>
              <a:buClr>
                <a:srgbClr val="000000"/>
              </a:buClr>
              <a:buSzPts val="2050"/>
            </a:pPr>
            <a:r>
              <a:rPr lang="uk-UA" sz="13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майбутнє</a:t>
            </a:r>
            <a:endParaRPr sz="13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44"/>
          <p:cNvSpPr/>
          <p:nvPr/>
        </p:nvSpPr>
        <p:spPr>
          <a:xfrm>
            <a:off x="172373" y="1134"/>
            <a:ext cx="297180" cy="289137"/>
          </a:xfrm>
          <a:custGeom>
            <a:avLst/>
            <a:gdLst/>
            <a:ahLst/>
            <a:cxnLst/>
            <a:rect l="l" t="t" r="r" b="b"/>
            <a:pathLst>
              <a:path w="445770" h="433705" extrusionOk="0">
                <a:moveTo>
                  <a:pt x="342074" y="315366"/>
                </a:moveTo>
                <a:lnTo>
                  <a:pt x="174955" y="254812"/>
                </a:lnTo>
                <a:lnTo>
                  <a:pt x="150063" y="250482"/>
                </a:lnTo>
                <a:lnTo>
                  <a:pt x="137604" y="251574"/>
                </a:lnTo>
                <a:lnTo>
                  <a:pt x="24599" y="289737"/>
                </a:lnTo>
                <a:lnTo>
                  <a:pt x="660" y="319938"/>
                </a:lnTo>
                <a:lnTo>
                  <a:pt x="0" y="324269"/>
                </a:lnTo>
                <a:lnTo>
                  <a:pt x="38" y="404050"/>
                </a:lnTo>
                <a:lnTo>
                  <a:pt x="38" y="406361"/>
                </a:lnTo>
                <a:lnTo>
                  <a:pt x="27584" y="433070"/>
                </a:lnTo>
                <a:lnTo>
                  <a:pt x="29908" y="433108"/>
                </a:lnTo>
                <a:lnTo>
                  <a:pt x="34556" y="432663"/>
                </a:lnTo>
                <a:lnTo>
                  <a:pt x="36830" y="432155"/>
                </a:lnTo>
                <a:lnTo>
                  <a:pt x="336156" y="328028"/>
                </a:lnTo>
                <a:lnTo>
                  <a:pt x="340106" y="326542"/>
                </a:lnTo>
                <a:lnTo>
                  <a:pt x="342074" y="323710"/>
                </a:lnTo>
                <a:lnTo>
                  <a:pt x="342074" y="315366"/>
                </a:lnTo>
                <a:close/>
              </a:path>
              <a:path w="445770" h="433705" extrusionOk="0">
                <a:moveTo>
                  <a:pt x="445693" y="184988"/>
                </a:moveTo>
                <a:lnTo>
                  <a:pt x="428701" y="146431"/>
                </a:lnTo>
                <a:lnTo>
                  <a:pt x="36817" y="952"/>
                </a:lnTo>
                <a:lnTo>
                  <a:pt x="29895" y="0"/>
                </a:lnTo>
                <a:lnTo>
                  <a:pt x="27571" y="38"/>
                </a:lnTo>
                <a:lnTo>
                  <a:pt x="38" y="26822"/>
                </a:lnTo>
                <a:lnTo>
                  <a:pt x="0" y="108927"/>
                </a:lnTo>
                <a:lnTo>
                  <a:pt x="660" y="113271"/>
                </a:lnTo>
                <a:lnTo>
                  <a:pt x="24676" y="143459"/>
                </a:lnTo>
                <a:lnTo>
                  <a:pt x="234607" y="216598"/>
                </a:lnTo>
                <a:lnTo>
                  <a:pt x="406692" y="276047"/>
                </a:lnTo>
                <a:lnTo>
                  <a:pt x="408889" y="276809"/>
                </a:lnTo>
                <a:lnTo>
                  <a:pt x="411149" y="277304"/>
                </a:lnTo>
                <a:lnTo>
                  <a:pt x="415772" y="277761"/>
                </a:lnTo>
                <a:lnTo>
                  <a:pt x="418084" y="277723"/>
                </a:lnTo>
                <a:lnTo>
                  <a:pt x="445668" y="251256"/>
                </a:lnTo>
                <a:lnTo>
                  <a:pt x="445693" y="184988"/>
                </a:lnTo>
                <a:close/>
              </a:path>
            </a:pathLst>
          </a:custGeom>
          <a:solidFill>
            <a:srgbClr val="FFDE5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4" name="Google Shape;47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3800" y="198218"/>
            <a:ext cx="2558701" cy="341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38451" y="757735"/>
            <a:ext cx="2414883" cy="3221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44"/>
          <p:cNvPicPr preferRelativeResize="0"/>
          <p:nvPr/>
        </p:nvPicPr>
        <p:blipFill rotWithShape="1">
          <a:blip r:embed="rId5">
            <a:alphaModFix/>
          </a:blip>
          <a:srcRect r="2400" b="12694"/>
          <a:stretch/>
        </p:blipFill>
        <p:spPr>
          <a:xfrm>
            <a:off x="-20772" y="4180467"/>
            <a:ext cx="3690371" cy="2475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71201" y="4180459"/>
            <a:ext cx="3300159" cy="24758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7079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45"/>
          <p:cNvSpPr txBox="1"/>
          <p:nvPr/>
        </p:nvSpPr>
        <p:spPr>
          <a:xfrm>
            <a:off x="121875" y="5407094"/>
            <a:ext cx="1300102" cy="1352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033" rIns="0" bIns="0" anchor="t" anchorCtr="0">
            <a:spAutoFit/>
          </a:bodyPr>
          <a:lstStyle/>
          <a:p>
            <a:pPr marL="8467" marR="3387">
              <a:lnSpc>
                <a:spcPct val="116599"/>
              </a:lnSpc>
              <a:buClr>
                <a:srgbClr val="000000"/>
              </a:buClr>
              <a:buSzPts val="2800"/>
            </a:pPr>
            <a:r>
              <a:rPr lang="uk-UA" sz="18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тут  твориться  </a:t>
            </a:r>
            <a:r>
              <a:rPr lang="uk-UA" sz="1867" b="1">
                <a:solidFill>
                  <a:srgbClr val="FFB923"/>
                </a:solidFill>
                <a:latin typeface="Arial"/>
                <a:ea typeface="Arial"/>
                <a:cs typeface="Arial"/>
                <a:sym typeface="Arial"/>
              </a:rPr>
              <a:t>здорове  </a:t>
            </a:r>
            <a:r>
              <a:rPr lang="uk-UA" sz="18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майбутнє</a:t>
            </a:r>
            <a:endParaRPr sz="18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45"/>
          <p:cNvSpPr/>
          <p:nvPr/>
        </p:nvSpPr>
        <p:spPr>
          <a:xfrm>
            <a:off x="61339" y="4931407"/>
            <a:ext cx="467783" cy="454660"/>
          </a:xfrm>
          <a:custGeom>
            <a:avLst/>
            <a:gdLst/>
            <a:ahLst/>
            <a:cxnLst/>
            <a:rect l="l" t="t" r="r" b="b"/>
            <a:pathLst>
              <a:path w="701675" h="681990" extrusionOk="0">
                <a:moveTo>
                  <a:pt x="538403" y="499973"/>
                </a:moveTo>
                <a:lnTo>
                  <a:pt x="342811" y="424472"/>
                </a:lnTo>
                <a:lnTo>
                  <a:pt x="275361" y="401078"/>
                </a:lnTo>
                <a:lnTo>
                  <a:pt x="236181" y="394462"/>
                </a:lnTo>
                <a:lnTo>
                  <a:pt x="226161" y="394881"/>
                </a:lnTo>
                <a:lnTo>
                  <a:pt x="38709" y="456044"/>
                </a:lnTo>
                <a:lnTo>
                  <a:pt x="8318" y="484060"/>
                </a:lnTo>
                <a:lnTo>
                  <a:pt x="0" y="510400"/>
                </a:lnTo>
                <a:lnTo>
                  <a:pt x="50" y="635965"/>
                </a:lnTo>
                <a:lnTo>
                  <a:pt x="50" y="639610"/>
                </a:lnTo>
                <a:lnTo>
                  <a:pt x="22529" y="675284"/>
                </a:lnTo>
                <a:lnTo>
                  <a:pt x="47053" y="681710"/>
                </a:lnTo>
                <a:lnTo>
                  <a:pt x="54381" y="680999"/>
                </a:lnTo>
                <a:lnTo>
                  <a:pt x="531901" y="515264"/>
                </a:lnTo>
                <a:lnTo>
                  <a:pt x="538403" y="505917"/>
                </a:lnTo>
                <a:lnTo>
                  <a:pt x="538403" y="499973"/>
                </a:lnTo>
                <a:close/>
              </a:path>
              <a:path w="701675" h="681990" extrusionOk="0">
                <a:moveTo>
                  <a:pt x="701497" y="302425"/>
                </a:moveTo>
                <a:lnTo>
                  <a:pt x="693458" y="261594"/>
                </a:lnTo>
                <a:lnTo>
                  <a:pt x="670547" y="226809"/>
                </a:lnTo>
                <a:lnTo>
                  <a:pt x="636117" y="203098"/>
                </a:lnTo>
                <a:lnTo>
                  <a:pt x="57950" y="1498"/>
                </a:lnTo>
                <a:lnTo>
                  <a:pt x="47040" y="0"/>
                </a:lnTo>
                <a:lnTo>
                  <a:pt x="43383" y="76"/>
                </a:lnTo>
                <a:lnTo>
                  <a:pt x="8928" y="18643"/>
                </a:lnTo>
                <a:lnTo>
                  <a:pt x="0" y="171450"/>
                </a:lnTo>
                <a:lnTo>
                  <a:pt x="1028" y="178282"/>
                </a:lnTo>
                <a:lnTo>
                  <a:pt x="21386" y="214185"/>
                </a:lnTo>
                <a:lnTo>
                  <a:pt x="369252" y="340918"/>
                </a:lnTo>
                <a:lnTo>
                  <a:pt x="640118" y="434505"/>
                </a:lnTo>
                <a:lnTo>
                  <a:pt x="643572" y="435698"/>
                </a:lnTo>
                <a:lnTo>
                  <a:pt x="647128" y="436486"/>
                </a:lnTo>
                <a:lnTo>
                  <a:pt x="654418" y="437210"/>
                </a:lnTo>
                <a:lnTo>
                  <a:pt x="658050" y="437134"/>
                </a:lnTo>
                <a:lnTo>
                  <a:pt x="692404" y="418846"/>
                </a:lnTo>
                <a:lnTo>
                  <a:pt x="701459" y="395490"/>
                </a:lnTo>
                <a:lnTo>
                  <a:pt x="701497" y="302425"/>
                </a:lnTo>
                <a:close/>
              </a:path>
            </a:pathLst>
          </a:custGeom>
          <a:solidFill>
            <a:srgbClr val="FFDE5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Google Shape;484;p45"/>
          <p:cNvSpPr txBox="1">
            <a:spLocks noGrp="1"/>
          </p:cNvSpPr>
          <p:nvPr>
            <p:ph type="title"/>
          </p:nvPr>
        </p:nvSpPr>
        <p:spPr>
          <a:xfrm>
            <a:off x="1042248" y="190613"/>
            <a:ext cx="8462433" cy="75837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9300" rIns="0" bIns="0" rtlCol="0" anchor="t" anchorCtr="0">
            <a:spAutoFit/>
          </a:bodyPr>
          <a:lstStyle/>
          <a:p>
            <a:pPr marL="8467"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uk-UA" sz="4867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ШКОЛА ЗДОРОВОЇ ДИТИНИ</a:t>
            </a:r>
            <a:endParaRPr sz="4867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85" name="Google Shape;485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5230" y="301988"/>
            <a:ext cx="348145" cy="348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35667" y="950501"/>
            <a:ext cx="3304316" cy="2480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55697" y="3635291"/>
            <a:ext cx="2284283" cy="3046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6700" y="2346967"/>
            <a:ext cx="3304337" cy="2480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14034" y="4662467"/>
            <a:ext cx="2690649" cy="201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04900" y="4695750"/>
            <a:ext cx="2690649" cy="201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4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701171" y="1052097"/>
            <a:ext cx="4674369" cy="35087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3858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0"/>
          <p:cNvSpPr/>
          <p:nvPr/>
        </p:nvSpPr>
        <p:spPr>
          <a:xfrm>
            <a:off x="0" y="1"/>
            <a:ext cx="4655820" cy="6858000"/>
          </a:xfrm>
          <a:custGeom>
            <a:avLst/>
            <a:gdLst/>
            <a:ahLst/>
            <a:cxnLst/>
            <a:rect l="l" t="t" r="r" b="b"/>
            <a:pathLst>
              <a:path w="6983730" h="10287000" extrusionOk="0">
                <a:moveTo>
                  <a:pt x="0" y="10286998"/>
                </a:moveTo>
                <a:lnTo>
                  <a:pt x="0" y="0"/>
                </a:lnTo>
                <a:lnTo>
                  <a:pt x="6983656" y="0"/>
                </a:lnTo>
                <a:lnTo>
                  <a:pt x="6983656" y="10286998"/>
                </a:lnTo>
                <a:lnTo>
                  <a:pt x="0" y="10286998"/>
                </a:lnTo>
                <a:close/>
              </a:path>
            </a:pathLst>
          </a:custGeom>
          <a:solidFill>
            <a:srgbClr val="00C2C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" name="Google Shape;77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62633" y="1"/>
            <a:ext cx="32936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0"/>
          <p:cNvSpPr txBox="1"/>
          <p:nvPr/>
        </p:nvSpPr>
        <p:spPr>
          <a:xfrm>
            <a:off x="5621987" y="1225819"/>
            <a:ext cx="2834200" cy="308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000" rIns="0" bIns="0" anchor="t" anchorCtr="0">
            <a:spAutoFit/>
          </a:bodyPr>
          <a:lstStyle/>
          <a:p>
            <a:pPr marL="8467">
              <a:buClr>
                <a:srgbClr val="000000"/>
              </a:buClr>
              <a:buSzPts val="2900"/>
            </a:pPr>
            <a:r>
              <a:rPr lang="uk-UA" sz="1933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дитиноцентрична школа</a:t>
            </a:r>
            <a:endParaRPr sz="1933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79" name="Google Shape;79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03740" y="1225823"/>
            <a:ext cx="271085" cy="31496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0"/>
          <p:cNvSpPr txBox="1"/>
          <p:nvPr/>
        </p:nvSpPr>
        <p:spPr>
          <a:xfrm>
            <a:off x="5621983" y="1663100"/>
            <a:ext cx="3935400" cy="4002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033" rIns="0" bIns="0" anchor="t" anchorCtr="0">
            <a:spAutoFit/>
          </a:bodyPr>
          <a:lstStyle/>
          <a:p>
            <a:pPr marL="8467" marR="287881">
              <a:lnSpc>
                <a:spcPct val="116199"/>
              </a:lnSpc>
              <a:buClr>
                <a:srgbClr val="000000"/>
              </a:buClr>
              <a:buSzPts val="2850"/>
            </a:pPr>
            <a:r>
              <a:rPr lang="uk-UA" sz="1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виховання особистості дитини з  урахуванням найкращих  національних та світових  традицій</a:t>
            </a:r>
            <a:endParaRPr sz="19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7941" marR="561368">
              <a:lnSpc>
                <a:spcPct val="116399"/>
              </a:lnSpc>
              <a:buClr>
                <a:srgbClr val="000000"/>
              </a:buClr>
              <a:buSzPts val="2900"/>
            </a:pPr>
            <a:r>
              <a:rPr lang="uk-UA" sz="1933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повага до дитини, надання їй  свободи вибору</a:t>
            </a:r>
            <a:endParaRPr sz="1933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7" marR="3387">
              <a:lnSpc>
                <a:spcPct val="116399"/>
              </a:lnSpc>
              <a:spcBef>
                <a:spcPts val="1463"/>
              </a:spcBef>
              <a:buClr>
                <a:srgbClr val="000000"/>
              </a:buClr>
              <a:buSzPts val="2900"/>
            </a:pPr>
            <a:r>
              <a:rPr lang="uk-UA" sz="1933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територія довіри та можливостей  для постійного розвитку</a:t>
            </a:r>
            <a:endParaRPr sz="1933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7" marR="386099">
              <a:lnSpc>
                <a:spcPct val="116700"/>
              </a:lnSpc>
              <a:spcBef>
                <a:spcPts val="3"/>
              </a:spcBef>
              <a:buClr>
                <a:srgbClr val="000000"/>
              </a:buClr>
              <a:buSzPts val="3000"/>
            </a:pPr>
            <a:r>
              <a:rPr lang="uk-UA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розкриття потенціалу кожної  дитини</a:t>
            </a:r>
            <a:endParaRPr sz="2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81" name="Google Shape;81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11324" y="1760099"/>
            <a:ext cx="255897" cy="255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05923" y="3962019"/>
            <a:ext cx="266699" cy="266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05918" y="2994884"/>
            <a:ext cx="266699" cy="266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05918" y="4929154"/>
            <a:ext cx="266699" cy="266699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0"/>
          <p:cNvSpPr txBox="1">
            <a:spLocks noGrp="1"/>
          </p:cNvSpPr>
          <p:nvPr>
            <p:ph type="title"/>
          </p:nvPr>
        </p:nvSpPr>
        <p:spPr>
          <a:xfrm>
            <a:off x="4762481" y="203898"/>
            <a:ext cx="4117400" cy="89507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8467" rIns="0" bIns="0" rtlCol="0" anchor="t" anchorCtr="0">
            <a:spAutoFit/>
          </a:bodyPr>
          <a:lstStyle/>
          <a:p>
            <a:pPr marL="8467" marR="3387">
              <a:lnSpc>
                <a:spcPct val="107800"/>
              </a:lnSpc>
              <a:spcBef>
                <a:spcPts val="0"/>
              </a:spcBef>
              <a:buSzPts val="1400"/>
            </a:pPr>
            <a:r>
              <a:rPr lang="uk-UA" sz="2667">
                <a:solidFill>
                  <a:srgbClr val="000000"/>
                </a:solidFill>
              </a:rPr>
              <a:t>Базовı цıнностı шкıльної  спıльноти</a:t>
            </a:r>
            <a:endParaRPr sz="2667"/>
          </a:p>
        </p:txBody>
      </p:sp>
      <p:sp>
        <p:nvSpPr>
          <p:cNvPr id="86" name="Google Shape;86;p10"/>
          <p:cNvSpPr txBox="1"/>
          <p:nvPr/>
        </p:nvSpPr>
        <p:spPr>
          <a:xfrm>
            <a:off x="742741" y="187451"/>
            <a:ext cx="3040380" cy="726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467" rIns="0" bIns="0" anchor="t" anchorCtr="0">
            <a:spAutoFit/>
          </a:bodyPr>
          <a:lstStyle/>
          <a:p>
            <a:pPr marL="8467">
              <a:buClr>
                <a:srgbClr val="000000"/>
              </a:buClr>
              <a:buSzPts val="7000"/>
            </a:pPr>
            <a:r>
              <a:rPr lang="uk-UA" sz="4667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ЦІННОСТІ</a:t>
            </a:r>
            <a:endParaRPr sz="46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0"/>
          <p:cNvSpPr txBox="1"/>
          <p:nvPr/>
        </p:nvSpPr>
        <p:spPr>
          <a:xfrm>
            <a:off x="10688320" y="0"/>
            <a:ext cx="1037651" cy="145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033" rIns="0" bIns="0" anchor="t" anchorCtr="0">
            <a:spAutoFit/>
          </a:bodyPr>
          <a:lstStyle/>
          <a:p>
            <a:pPr marL="8467" marR="3387">
              <a:lnSpc>
                <a:spcPct val="117200"/>
              </a:lnSpc>
              <a:buClr>
                <a:srgbClr val="000000"/>
              </a:buClr>
              <a:buSzPts val="2400"/>
            </a:pPr>
            <a:r>
              <a:rPr lang="uk-UA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тут  твориться  </a:t>
            </a:r>
            <a:r>
              <a:rPr lang="uk-UA" sz="1600" b="1">
                <a:solidFill>
                  <a:srgbClr val="FFB923"/>
                </a:solidFill>
                <a:latin typeface="Arial"/>
                <a:ea typeface="Arial"/>
                <a:cs typeface="Arial"/>
                <a:sym typeface="Arial"/>
              </a:rPr>
              <a:t>ЦІННІСНЕ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467">
              <a:spcBef>
                <a:spcPts val="387"/>
              </a:spcBef>
              <a:buClr>
                <a:srgbClr val="000000"/>
              </a:buClr>
              <a:buSzPts val="2400"/>
            </a:pPr>
            <a:r>
              <a:rPr lang="uk-UA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майбутнє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0"/>
          <p:cNvSpPr/>
          <p:nvPr/>
        </p:nvSpPr>
        <p:spPr>
          <a:xfrm>
            <a:off x="9876884" y="14308"/>
            <a:ext cx="356023" cy="346287"/>
          </a:xfrm>
          <a:custGeom>
            <a:avLst/>
            <a:gdLst/>
            <a:ahLst/>
            <a:cxnLst/>
            <a:rect l="l" t="t" r="r" b="b"/>
            <a:pathLst>
              <a:path w="534034" h="519430" extrusionOk="0">
                <a:moveTo>
                  <a:pt x="409752" y="380517"/>
                </a:moveTo>
                <a:lnTo>
                  <a:pt x="260908" y="323049"/>
                </a:lnTo>
                <a:lnTo>
                  <a:pt x="209575" y="305244"/>
                </a:lnTo>
                <a:lnTo>
                  <a:pt x="179755" y="300062"/>
                </a:lnTo>
                <a:lnTo>
                  <a:pt x="164833" y="301358"/>
                </a:lnTo>
                <a:lnTo>
                  <a:pt x="29464" y="347078"/>
                </a:lnTo>
                <a:lnTo>
                  <a:pt x="787" y="383247"/>
                </a:lnTo>
                <a:lnTo>
                  <a:pt x="0" y="388442"/>
                </a:lnTo>
                <a:lnTo>
                  <a:pt x="38" y="484009"/>
                </a:lnTo>
                <a:lnTo>
                  <a:pt x="24803" y="517296"/>
                </a:lnTo>
                <a:lnTo>
                  <a:pt x="35814" y="518820"/>
                </a:lnTo>
                <a:lnTo>
                  <a:pt x="41389" y="518274"/>
                </a:lnTo>
                <a:lnTo>
                  <a:pt x="404812" y="392137"/>
                </a:lnTo>
                <a:lnTo>
                  <a:pt x="409752" y="385025"/>
                </a:lnTo>
                <a:lnTo>
                  <a:pt x="409752" y="380517"/>
                </a:lnTo>
                <a:close/>
              </a:path>
              <a:path w="534034" h="519430" extrusionOk="0">
                <a:moveTo>
                  <a:pt x="533882" y="221602"/>
                </a:moveTo>
                <a:lnTo>
                  <a:pt x="518528" y="182397"/>
                </a:lnTo>
                <a:lnTo>
                  <a:pt x="484124" y="154571"/>
                </a:lnTo>
                <a:lnTo>
                  <a:pt x="44107" y="1143"/>
                </a:lnTo>
                <a:lnTo>
                  <a:pt x="35801" y="0"/>
                </a:lnTo>
                <a:lnTo>
                  <a:pt x="33020" y="50"/>
                </a:lnTo>
                <a:lnTo>
                  <a:pt x="1689" y="24003"/>
                </a:lnTo>
                <a:lnTo>
                  <a:pt x="0" y="130492"/>
                </a:lnTo>
                <a:lnTo>
                  <a:pt x="787" y="135686"/>
                </a:lnTo>
                <a:lnTo>
                  <a:pt x="24866" y="169392"/>
                </a:lnTo>
                <a:lnTo>
                  <a:pt x="281025" y="259461"/>
                </a:lnTo>
                <a:lnTo>
                  <a:pt x="487172" y="330682"/>
                </a:lnTo>
                <a:lnTo>
                  <a:pt x="489800" y="331597"/>
                </a:lnTo>
                <a:lnTo>
                  <a:pt x="492506" y="332193"/>
                </a:lnTo>
                <a:lnTo>
                  <a:pt x="498055" y="332740"/>
                </a:lnTo>
                <a:lnTo>
                  <a:pt x="500824" y="332689"/>
                </a:lnTo>
                <a:lnTo>
                  <a:pt x="532130" y="309067"/>
                </a:lnTo>
                <a:lnTo>
                  <a:pt x="533857" y="300990"/>
                </a:lnTo>
                <a:lnTo>
                  <a:pt x="533882" y="221602"/>
                </a:lnTo>
                <a:close/>
              </a:path>
            </a:pathLst>
          </a:custGeom>
          <a:solidFill>
            <a:srgbClr val="FFDE5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" name="Google Shape;89;p1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2884" y="1457916"/>
            <a:ext cx="3407426" cy="45432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82086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46"/>
          <p:cNvSpPr/>
          <p:nvPr/>
        </p:nvSpPr>
        <p:spPr>
          <a:xfrm>
            <a:off x="7569201" y="0"/>
            <a:ext cx="4624055" cy="6858000"/>
          </a:xfrm>
          <a:custGeom>
            <a:avLst/>
            <a:gdLst/>
            <a:ahLst/>
            <a:cxnLst/>
            <a:rect l="l" t="t" r="r" b="b"/>
            <a:pathLst>
              <a:path w="3067050" h="10287000" extrusionOk="0">
                <a:moveTo>
                  <a:pt x="3067049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3067049" y="0"/>
                </a:lnTo>
                <a:lnTo>
                  <a:pt x="3067049" y="10286999"/>
                </a:lnTo>
                <a:close/>
              </a:path>
            </a:pathLst>
          </a:custGeom>
          <a:solidFill>
            <a:srgbClr val="5CE1E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SzPts val="3600"/>
            </a:pP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>
              <a:lnSpc>
                <a:spcPct val="115000"/>
              </a:lnSpc>
              <a:spcBef>
                <a:spcPts val="667"/>
              </a:spcBef>
              <a:buClr>
                <a:srgbClr val="000000"/>
              </a:buClr>
              <a:buSzPts val="3600"/>
            </a:pP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>
              <a:lnSpc>
                <a:spcPct val="115000"/>
              </a:lnSpc>
              <a:spcBef>
                <a:spcPts val="667"/>
              </a:spcBef>
              <a:spcAft>
                <a:spcPts val="667"/>
              </a:spcAft>
              <a:buClr>
                <a:srgbClr val="000000"/>
              </a:buClr>
              <a:buSzPts val="3600"/>
            </a:pPr>
            <a:r>
              <a:rPr lang="uk-UA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 2023 ро</a:t>
            </a:r>
            <a:r>
              <a:rPr lang="uk-UA" sz="2400">
                <a:latin typeface="Times New Roman"/>
                <a:ea typeface="Times New Roman"/>
                <a:cs typeface="Times New Roman"/>
                <a:sym typeface="Times New Roman"/>
              </a:rPr>
              <a:t>ці </a:t>
            </a:r>
            <a:r>
              <a:rPr lang="uk-UA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 </a:t>
            </a:r>
            <a:r>
              <a:rPr lang="uk-UA" sz="2400">
                <a:latin typeface="Times New Roman"/>
                <a:ea typeface="Times New Roman"/>
                <a:cs typeface="Times New Roman"/>
                <a:sym typeface="Times New Roman"/>
              </a:rPr>
              <a:t>ініціативою</a:t>
            </a:r>
            <a:r>
              <a:rPr lang="uk-UA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Департаменту освіти </a:t>
            </a:r>
            <a:r>
              <a:rPr lang="uk-UA" sz="2400">
                <a:latin typeface="Times New Roman"/>
                <a:ea typeface="Times New Roman"/>
                <a:cs typeface="Times New Roman"/>
                <a:sym typeface="Times New Roman"/>
              </a:rPr>
              <a:t>і</a:t>
            </a:r>
            <a:r>
              <a:rPr lang="uk-UA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 науки Хмельницької </a:t>
            </a:r>
            <a:r>
              <a:rPr lang="uk-UA" sz="2400">
                <a:latin typeface="Times New Roman"/>
                <a:ea typeface="Times New Roman"/>
                <a:cs typeface="Times New Roman"/>
                <a:sym typeface="Times New Roman"/>
              </a:rPr>
              <a:t>ОВА</a:t>
            </a:r>
            <a:r>
              <a:rPr lang="uk-UA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проведеноРегіональний форум з питань </a:t>
            </a:r>
            <a:r>
              <a:rPr lang="uk-UA" sz="2400">
                <a:latin typeface="Times New Roman"/>
                <a:ea typeface="Times New Roman"/>
                <a:cs typeface="Times New Roman"/>
                <a:sym typeface="Times New Roman"/>
              </a:rPr>
              <a:t>реалізації в Хмельницькій</a:t>
            </a:r>
            <a:r>
              <a:rPr lang="uk-UA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області реформи шкільного харчування, на якому основний акцент зроблено на організації здорового харчування дітей у закладі освіти.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" name="Google Shape;497;p46"/>
          <p:cNvSpPr txBox="1"/>
          <p:nvPr/>
        </p:nvSpPr>
        <p:spPr>
          <a:xfrm>
            <a:off x="620121" y="1"/>
            <a:ext cx="1214967" cy="1001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033" rIns="0" bIns="0" anchor="t" anchorCtr="0">
            <a:spAutoFit/>
          </a:bodyPr>
          <a:lstStyle/>
          <a:p>
            <a:pPr marL="8467" marR="3387">
              <a:lnSpc>
                <a:spcPct val="117500"/>
              </a:lnSpc>
              <a:buClr>
                <a:srgbClr val="000000"/>
              </a:buClr>
              <a:buSzPts val="2050"/>
            </a:pPr>
            <a:r>
              <a:rPr lang="uk-UA" sz="13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тут  твориться  </a:t>
            </a:r>
            <a:r>
              <a:rPr lang="uk-UA" sz="1367" b="1">
                <a:solidFill>
                  <a:srgbClr val="FFB923"/>
                </a:solidFill>
                <a:latin typeface="Arial"/>
                <a:ea typeface="Arial"/>
                <a:cs typeface="Arial"/>
                <a:sym typeface="Arial"/>
              </a:rPr>
              <a:t>здорове</a:t>
            </a:r>
            <a:endParaRPr sz="13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467">
              <a:spcBef>
                <a:spcPts val="287"/>
              </a:spcBef>
              <a:buClr>
                <a:srgbClr val="000000"/>
              </a:buClr>
              <a:buSzPts val="2050"/>
            </a:pPr>
            <a:r>
              <a:rPr lang="uk-UA" sz="13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майбутнє</a:t>
            </a:r>
            <a:endParaRPr sz="13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46"/>
          <p:cNvSpPr/>
          <p:nvPr/>
        </p:nvSpPr>
        <p:spPr>
          <a:xfrm>
            <a:off x="172373" y="1134"/>
            <a:ext cx="297180" cy="289137"/>
          </a:xfrm>
          <a:custGeom>
            <a:avLst/>
            <a:gdLst/>
            <a:ahLst/>
            <a:cxnLst/>
            <a:rect l="l" t="t" r="r" b="b"/>
            <a:pathLst>
              <a:path w="445770" h="433705" extrusionOk="0">
                <a:moveTo>
                  <a:pt x="342074" y="315366"/>
                </a:moveTo>
                <a:lnTo>
                  <a:pt x="174955" y="254812"/>
                </a:lnTo>
                <a:lnTo>
                  <a:pt x="150063" y="250482"/>
                </a:lnTo>
                <a:lnTo>
                  <a:pt x="137604" y="251574"/>
                </a:lnTo>
                <a:lnTo>
                  <a:pt x="24599" y="289737"/>
                </a:lnTo>
                <a:lnTo>
                  <a:pt x="660" y="319938"/>
                </a:lnTo>
                <a:lnTo>
                  <a:pt x="0" y="324269"/>
                </a:lnTo>
                <a:lnTo>
                  <a:pt x="38" y="404050"/>
                </a:lnTo>
                <a:lnTo>
                  <a:pt x="38" y="406361"/>
                </a:lnTo>
                <a:lnTo>
                  <a:pt x="27584" y="433070"/>
                </a:lnTo>
                <a:lnTo>
                  <a:pt x="29908" y="433108"/>
                </a:lnTo>
                <a:lnTo>
                  <a:pt x="34556" y="432663"/>
                </a:lnTo>
                <a:lnTo>
                  <a:pt x="36830" y="432155"/>
                </a:lnTo>
                <a:lnTo>
                  <a:pt x="336156" y="328028"/>
                </a:lnTo>
                <a:lnTo>
                  <a:pt x="340106" y="326542"/>
                </a:lnTo>
                <a:lnTo>
                  <a:pt x="342074" y="323710"/>
                </a:lnTo>
                <a:lnTo>
                  <a:pt x="342074" y="315366"/>
                </a:lnTo>
                <a:close/>
              </a:path>
              <a:path w="445770" h="433705" extrusionOk="0">
                <a:moveTo>
                  <a:pt x="445693" y="184988"/>
                </a:moveTo>
                <a:lnTo>
                  <a:pt x="428701" y="146431"/>
                </a:lnTo>
                <a:lnTo>
                  <a:pt x="36817" y="952"/>
                </a:lnTo>
                <a:lnTo>
                  <a:pt x="29895" y="0"/>
                </a:lnTo>
                <a:lnTo>
                  <a:pt x="27571" y="38"/>
                </a:lnTo>
                <a:lnTo>
                  <a:pt x="38" y="26822"/>
                </a:lnTo>
                <a:lnTo>
                  <a:pt x="0" y="108927"/>
                </a:lnTo>
                <a:lnTo>
                  <a:pt x="660" y="113271"/>
                </a:lnTo>
                <a:lnTo>
                  <a:pt x="24676" y="143459"/>
                </a:lnTo>
                <a:lnTo>
                  <a:pt x="234607" y="216598"/>
                </a:lnTo>
                <a:lnTo>
                  <a:pt x="406692" y="276047"/>
                </a:lnTo>
                <a:lnTo>
                  <a:pt x="408889" y="276809"/>
                </a:lnTo>
                <a:lnTo>
                  <a:pt x="411149" y="277304"/>
                </a:lnTo>
                <a:lnTo>
                  <a:pt x="415772" y="277761"/>
                </a:lnTo>
                <a:lnTo>
                  <a:pt x="418084" y="277723"/>
                </a:lnTo>
                <a:lnTo>
                  <a:pt x="445668" y="251256"/>
                </a:lnTo>
                <a:lnTo>
                  <a:pt x="445693" y="184988"/>
                </a:lnTo>
                <a:close/>
              </a:path>
            </a:pathLst>
          </a:custGeom>
          <a:solidFill>
            <a:srgbClr val="FFDE5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9" name="Google Shape;49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1433" y="3299518"/>
            <a:ext cx="2595667" cy="3463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2817" y="137817"/>
            <a:ext cx="2239917" cy="2987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9551" y="2132517"/>
            <a:ext cx="4133799" cy="31013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77611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7"/>
          <p:cNvSpPr/>
          <p:nvPr/>
        </p:nvSpPr>
        <p:spPr>
          <a:xfrm>
            <a:off x="7569201" y="0"/>
            <a:ext cx="4624055" cy="6858000"/>
          </a:xfrm>
          <a:custGeom>
            <a:avLst/>
            <a:gdLst/>
            <a:ahLst/>
            <a:cxnLst/>
            <a:rect l="l" t="t" r="r" b="b"/>
            <a:pathLst>
              <a:path w="3067050" h="10287000" extrusionOk="0">
                <a:moveTo>
                  <a:pt x="3067049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3067049" y="0"/>
                </a:lnTo>
                <a:lnTo>
                  <a:pt x="3067049" y="10286999"/>
                </a:lnTo>
                <a:close/>
              </a:path>
            </a:pathLst>
          </a:custGeom>
          <a:solidFill>
            <a:srgbClr val="5CE1E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SzPts val="3200"/>
            </a:pPr>
            <a:r>
              <a:rPr lang="uk-UA" sz="2133">
                <a:latin typeface="Times New Roman"/>
                <a:ea typeface="Times New Roman"/>
                <a:cs typeface="Times New Roman"/>
                <a:sym typeface="Times New Roman"/>
              </a:rPr>
              <a:t>Всеукраїнські</a:t>
            </a:r>
            <a:r>
              <a:rPr lang="uk-UA" sz="2133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освітні здоров’язбережувальні  проєкти: </a:t>
            </a:r>
            <a:endParaRPr sz="2133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lnSpc>
                <a:spcPct val="115000"/>
              </a:lnSpc>
              <a:spcBef>
                <a:spcPts val="667"/>
              </a:spcBef>
              <a:buClr>
                <a:srgbClr val="000000"/>
              </a:buClr>
              <a:buSzPts val="3200"/>
            </a:pPr>
            <a:r>
              <a:rPr lang="uk-UA" sz="2133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uk-UA" sz="2133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швейцарсько-українського проєкту «Діємо для здоров’я», як один з переможців школа отримала комплект спортивного інвентарю;</a:t>
            </a:r>
            <a:endParaRPr sz="2133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lnSpc>
                <a:spcPct val="115000"/>
              </a:lnSpc>
              <a:spcBef>
                <a:spcPts val="667"/>
              </a:spcBef>
              <a:buClr>
                <a:srgbClr val="000000"/>
              </a:buClr>
              <a:buSzPts val="3200"/>
            </a:pPr>
            <a:r>
              <a:rPr lang="uk-UA" sz="2133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Всеукраїнського проєкту «</a:t>
            </a:r>
            <a:r>
              <a:rPr lang="uk-UA" sz="2133">
                <a:latin typeface="Times New Roman"/>
                <a:ea typeface="Times New Roman"/>
                <a:cs typeface="Times New Roman"/>
                <a:sym typeface="Times New Roman"/>
              </a:rPr>
              <a:t>ЗнаЇмо</a:t>
            </a:r>
            <a:r>
              <a:rPr lang="uk-UA" sz="2133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», у рамках якого у закладі </a:t>
            </a:r>
            <a:r>
              <a:rPr lang="uk-UA" sz="2133">
                <a:latin typeface="Times New Roman"/>
                <a:ea typeface="Times New Roman"/>
                <a:cs typeface="Times New Roman"/>
                <a:sym typeface="Times New Roman"/>
              </a:rPr>
              <a:t>проведено тренінги для 4-х класів</a:t>
            </a:r>
            <a:r>
              <a:rPr lang="uk-UA" sz="2133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 галузі здорового харчування;</a:t>
            </a:r>
            <a:endParaRPr sz="2133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spcBef>
                <a:spcPts val="667"/>
              </a:spcBef>
              <a:buClr>
                <a:srgbClr val="000000"/>
              </a:buClr>
              <a:buSzPts val="3200"/>
            </a:pPr>
            <a:endParaRPr sz="21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p47"/>
          <p:cNvSpPr txBox="1"/>
          <p:nvPr/>
        </p:nvSpPr>
        <p:spPr>
          <a:xfrm>
            <a:off x="620121" y="1"/>
            <a:ext cx="1214967" cy="1001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033" rIns="0" bIns="0" anchor="t" anchorCtr="0">
            <a:spAutoFit/>
          </a:bodyPr>
          <a:lstStyle/>
          <a:p>
            <a:pPr marL="8467" marR="3387">
              <a:lnSpc>
                <a:spcPct val="117500"/>
              </a:lnSpc>
              <a:buClr>
                <a:srgbClr val="000000"/>
              </a:buClr>
              <a:buSzPts val="2050"/>
            </a:pPr>
            <a:r>
              <a:rPr lang="uk-UA" sz="13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тут  твориться  </a:t>
            </a:r>
            <a:r>
              <a:rPr lang="uk-UA" sz="1367" b="1">
                <a:solidFill>
                  <a:srgbClr val="FFB923"/>
                </a:solidFill>
                <a:latin typeface="Arial"/>
                <a:ea typeface="Arial"/>
                <a:cs typeface="Arial"/>
                <a:sym typeface="Arial"/>
              </a:rPr>
              <a:t>здорове</a:t>
            </a:r>
            <a:endParaRPr sz="13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467">
              <a:spcBef>
                <a:spcPts val="287"/>
              </a:spcBef>
              <a:buClr>
                <a:srgbClr val="000000"/>
              </a:buClr>
              <a:buSzPts val="2050"/>
            </a:pPr>
            <a:r>
              <a:rPr lang="uk-UA" sz="13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майбутнє</a:t>
            </a:r>
            <a:endParaRPr sz="13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47"/>
          <p:cNvSpPr/>
          <p:nvPr/>
        </p:nvSpPr>
        <p:spPr>
          <a:xfrm>
            <a:off x="172373" y="1134"/>
            <a:ext cx="297180" cy="289137"/>
          </a:xfrm>
          <a:custGeom>
            <a:avLst/>
            <a:gdLst/>
            <a:ahLst/>
            <a:cxnLst/>
            <a:rect l="l" t="t" r="r" b="b"/>
            <a:pathLst>
              <a:path w="445770" h="433705" extrusionOk="0">
                <a:moveTo>
                  <a:pt x="342074" y="315366"/>
                </a:moveTo>
                <a:lnTo>
                  <a:pt x="174955" y="254812"/>
                </a:lnTo>
                <a:lnTo>
                  <a:pt x="150063" y="250482"/>
                </a:lnTo>
                <a:lnTo>
                  <a:pt x="137604" y="251574"/>
                </a:lnTo>
                <a:lnTo>
                  <a:pt x="24599" y="289737"/>
                </a:lnTo>
                <a:lnTo>
                  <a:pt x="660" y="319938"/>
                </a:lnTo>
                <a:lnTo>
                  <a:pt x="0" y="324269"/>
                </a:lnTo>
                <a:lnTo>
                  <a:pt x="38" y="404050"/>
                </a:lnTo>
                <a:lnTo>
                  <a:pt x="38" y="406361"/>
                </a:lnTo>
                <a:lnTo>
                  <a:pt x="27584" y="433070"/>
                </a:lnTo>
                <a:lnTo>
                  <a:pt x="29908" y="433108"/>
                </a:lnTo>
                <a:lnTo>
                  <a:pt x="34556" y="432663"/>
                </a:lnTo>
                <a:lnTo>
                  <a:pt x="36830" y="432155"/>
                </a:lnTo>
                <a:lnTo>
                  <a:pt x="336156" y="328028"/>
                </a:lnTo>
                <a:lnTo>
                  <a:pt x="340106" y="326542"/>
                </a:lnTo>
                <a:lnTo>
                  <a:pt x="342074" y="323710"/>
                </a:lnTo>
                <a:lnTo>
                  <a:pt x="342074" y="315366"/>
                </a:lnTo>
                <a:close/>
              </a:path>
              <a:path w="445770" h="433705" extrusionOk="0">
                <a:moveTo>
                  <a:pt x="445693" y="184988"/>
                </a:moveTo>
                <a:lnTo>
                  <a:pt x="428701" y="146431"/>
                </a:lnTo>
                <a:lnTo>
                  <a:pt x="36817" y="952"/>
                </a:lnTo>
                <a:lnTo>
                  <a:pt x="29895" y="0"/>
                </a:lnTo>
                <a:lnTo>
                  <a:pt x="27571" y="38"/>
                </a:lnTo>
                <a:lnTo>
                  <a:pt x="38" y="26822"/>
                </a:lnTo>
                <a:lnTo>
                  <a:pt x="0" y="108927"/>
                </a:lnTo>
                <a:lnTo>
                  <a:pt x="660" y="113271"/>
                </a:lnTo>
                <a:lnTo>
                  <a:pt x="24676" y="143459"/>
                </a:lnTo>
                <a:lnTo>
                  <a:pt x="234607" y="216598"/>
                </a:lnTo>
                <a:lnTo>
                  <a:pt x="406692" y="276047"/>
                </a:lnTo>
                <a:lnTo>
                  <a:pt x="408889" y="276809"/>
                </a:lnTo>
                <a:lnTo>
                  <a:pt x="411149" y="277304"/>
                </a:lnTo>
                <a:lnTo>
                  <a:pt x="415772" y="277761"/>
                </a:lnTo>
                <a:lnTo>
                  <a:pt x="418084" y="277723"/>
                </a:lnTo>
                <a:lnTo>
                  <a:pt x="445668" y="251256"/>
                </a:lnTo>
                <a:lnTo>
                  <a:pt x="445693" y="184988"/>
                </a:lnTo>
                <a:close/>
              </a:path>
            </a:pathLst>
          </a:custGeom>
          <a:solidFill>
            <a:srgbClr val="FFDE5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9" name="Google Shape;50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5083" y="3227858"/>
            <a:ext cx="4873251" cy="363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4600" y="4612992"/>
            <a:ext cx="3185970" cy="179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82001" y="114467"/>
            <a:ext cx="2199316" cy="29335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7467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Google Shape;516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395152"/>
            <a:ext cx="3743960" cy="1299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01" y="3505335"/>
            <a:ext cx="266699" cy="266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03052" y="3505335"/>
            <a:ext cx="266699" cy="266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88903" y="3505335"/>
            <a:ext cx="266699" cy="266699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48"/>
          <p:cNvSpPr txBox="1"/>
          <p:nvPr/>
        </p:nvSpPr>
        <p:spPr>
          <a:xfrm>
            <a:off x="10106659" y="219312"/>
            <a:ext cx="1877060" cy="1475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467" rIns="0" bIns="0" anchor="t" anchorCtr="0">
            <a:spAutoFit/>
          </a:bodyPr>
          <a:lstStyle/>
          <a:p>
            <a:pPr marL="8467" marR="3387">
              <a:lnSpc>
                <a:spcPct val="114900"/>
              </a:lnSpc>
              <a:buClr>
                <a:srgbClr val="000000"/>
              </a:buClr>
              <a:buSzPts val="3100"/>
            </a:pPr>
            <a:r>
              <a:rPr lang="uk-UA" sz="20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тут  твориться  </a:t>
            </a:r>
            <a:r>
              <a:rPr lang="uk-UA" sz="2067" b="1">
                <a:solidFill>
                  <a:srgbClr val="FFDE58"/>
                </a:solidFill>
                <a:latin typeface="Arial"/>
                <a:ea typeface="Arial"/>
                <a:cs typeface="Arial"/>
                <a:sym typeface="Arial"/>
              </a:rPr>
              <a:t>інклюзивне</a:t>
            </a:r>
            <a:endParaRPr sz="20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467">
              <a:spcBef>
                <a:spcPts val="370"/>
              </a:spcBef>
              <a:buClr>
                <a:srgbClr val="000000"/>
              </a:buClr>
              <a:buSzPts val="3100"/>
            </a:pPr>
            <a:r>
              <a:rPr lang="uk-UA" sz="20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майбутнє</a:t>
            </a:r>
            <a:endParaRPr sz="20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48"/>
          <p:cNvSpPr/>
          <p:nvPr/>
        </p:nvSpPr>
        <p:spPr>
          <a:xfrm>
            <a:off x="9397991" y="228117"/>
            <a:ext cx="467360" cy="454237"/>
          </a:xfrm>
          <a:custGeom>
            <a:avLst/>
            <a:gdLst/>
            <a:ahLst/>
            <a:cxnLst/>
            <a:rect l="l" t="t" r="r" b="b"/>
            <a:pathLst>
              <a:path w="701040" h="681355" extrusionOk="0">
                <a:moveTo>
                  <a:pt x="537705" y="499325"/>
                </a:moveTo>
                <a:lnTo>
                  <a:pt x="342379" y="423926"/>
                </a:lnTo>
                <a:lnTo>
                  <a:pt x="275018" y="400558"/>
                </a:lnTo>
                <a:lnTo>
                  <a:pt x="235877" y="393954"/>
                </a:lnTo>
                <a:lnTo>
                  <a:pt x="225882" y="394360"/>
                </a:lnTo>
                <a:lnTo>
                  <a:pt x="38671" y="455447"/>
                </a:lnTo>
                <a:lnTo>
                  <a:pt x="8318" y="483425"/>
                </a:lnTo>
                <a:lnTo>
                  <a:pt x="0" y="509739"/>
                </a:lnTo>
                <a:lnTo>
                  <a:pt x="50" y="635139"/>
                </a:lnTo>
                <a:lnTo>
                  <a:pt x="16510" y="670204"/>
                </a:lnTo>
                <a:lnTo>
                  <a:pt x="47002" y="680834"/>
                </a:lnTo>
                <a:lnTo>
                  <a:pt x="54317" y="680110"/>
                </a:lnTo>
                <a:lnTo>
                  <a:pt x="531215" y="514591"/>
                </a:lnTo>
                <a:lnTo>
                  <a:pt x="537705" y="505256"/>
                </a:lnTo>
                <a:lnTo>
                  <a:pt x="537705" y="499325"/>
                </a:lnTo>
                <a:close/>
              </a:path>
              <a:path w="701040" h="681355" extrusionOk="0">
                <a:moveTo>
                  <a:pt x="700595" y="302031"/>
                </a:moveTo>
                <a:lnTo>
                  <a:pt x="692556" y="261264"/>
                </a:lnTo>
                <a:lnTo>
                  <a:pt x="669683" y="226517"/>
                </a:lnTo>
                <a:lnTo>
                  <a:pt x="635304" y="202831"/>
                </a:lnTo>
                <a:lnTo>
                  <a:pt x="57873" y="1498"/>
                </a:lnTo>
                <a:lnTo>
                  <a:pt x="46990" y="0"/>
                </a:lnTo>
                <a:lnTo>
                  <a:pt x="43332" y="76"/>
                </a:lnTo>
                <a:lnTo>
                  <a:pt x="8928" y="18618"/>
                </a:lnTo>
                <a:lnTo>
                  <a:pt x="12" y="171234"/>
                </a:lnTo>
                <a:lnTo>
                  <a:pt x="1041" y="178054"/>
                </a:lnTo>
                <a:lnTo>
                  <a:pt x="21361" y="213906"/>
                </a:lnTo>
                <a:lnTo>
                  <a:pt x="368782" y="340487"/>
                </a:lnTo>
                <a:lnTo>
                  <a:pt x="639292" y="433933"/>
                </a:lnTo>
                <a:lnTo>
                  <a:pt x="642747" y="435140"/>
                </a:lnTo>
                <a:lnTo>
                  <a:pt x="646290" y="435914"/>
                </a:lnTo>
                <a:lnTo>
                  <a:pt x="653567" y="436638"/>
                </a:lnTo>
                <a:lnTo>
                  <a:pt x="657199" y="436575"/>
                </a:lnTo>
                <a:lnTo>
                  <a:pt x="691502" y="418312"/>
                </a:lnTo>
                <a:lnTo>
                  <a:pt x="700544" y="394970"/>
                </a:lnTo>
                <a:lnTo>
                  <a:pt x="700595" y="302031"/>
                </a:lnTo>
                <a:close/>
              </a:path>
            </a:pathLst>
          </a:custGeom>
          <a:solidFill>
            <a:srgbClr val="FFDE5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p48"/>
          <p:cNvSpPr txBox="1"/>
          <p:nvPr/>
        </p:nvSpPr>
        <p:spPr>
          <a:xfrm>
            <a:off x="3699078" y="2244742"/>
            <a:ext cx="5698913" cy="857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17" rIns="0" bIns="0" anchor="t" anchorCtr="0">
            <a:spAutoFit/>
          </a:bodyPr>
          <a:lstStyle/>
          <a:p>
            <a:pPr marL="8467">
              <a:buClr>
                <a:srgbClr val="000000"/>
              </a:buClr>
              <a:buSzPts val="8250"/>
            </a:pPr>
            <a:r>
              <a:rPr lang="uk-UA" sz="5500" b="1">
                <a:solidFill>
                  <a:srgbClr val="2E2025"/>
                </a:solidFill>
                <a:latin typeface="Arial"/>
                <a:ea typeface="Arial"/>
                <a:cs typeface="Arial"/>
                <a:sym typeface="Arial"/>
              </a:rPr>
              <a:t>Школа для усıх</a:t>
            </a:r>
            <a:endParaRPr sz="5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48"/>
          <p:cNvSpPr txBox="1"/>
          <p:nvPr/>
        </p:nvSpPr>
        <p:spPr>
          <a:xfrm>
            <a:off x="1395487" y="3256805"/>
            <a:ext cx="2507827" cy="3250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467" rIns="0" bIns="0" anchor="t" anchorCtr="0">
            <a:spAutoFit/>
          </a:bodyPr>
          <a:lstStyle/>
          <a:p>
            <a:pPr marL="8044" marR="3387" algn="ctr">
              <a:lnSpc>
                <a:spcPct val="107700"/>
              </a:lnSpc>
              <a:buClr>
                <a:srgbClr val="000000"/>
              </a:buClr>
              <a:buSzPts val="3250"/>
            </a:pPr>
            <a:r>
              <a:rPr lang="uk-UA" sz="2167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ОБЛАШТУВАННЯ  НАВЧАЛЬНИХ  ПРИМІЩЕНЬ З  УРАХУВАННЯМ  ПРИНЦИПІВ  УНІВЕРСАЛЬНОГО  ДИЗАЙНУ АБО  РОЗУМНОГО  ПРИСТОСУВАННЯ</a:t>
            </a:r>
            <a:endParaRPr sz="2167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24" name="Google Shape;524;p48"/>
          <p:cNvSpPr txBox="1"/>
          <p:nvPr/>
        </p:nvSpPr>
        <p:spPr>
          <a:xfrm>
            <a:off x="5215324" y="3391320"/>
            <a:ext cx="2222077" cy="246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467" rIns="0" bIns="0" anchor="t" anchorCtr="0">
            <a:spAutoFit/>
          </a:bodyPr>
          <a:lstStyle/>
          <a:p>
            <a:pPr marL="8467" marR="3387">
              <a:lnSpc>
                <a:spcPct val="107400"/>
              </a:lnSpc>
              <a:buClr>
                <a:srgbClr val="000000"/>
              </a:buClr>
              <a:buSzPts val="3200"/>
            </a:pPr>
            <a:r>
              <a:rPr lang="uk-UA" sz="2133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ОСВІТНІ  ТЕХНОЛОГІЇ ТА  МЕТОДИКИ  МАКСИМАЛЬНО  ВРАХОВУЮТЬ  ОСОБЛИВОСТІ  ДІТЕЙ З ООП</a:t>
            </a:r>
            <a:endParaRPr sz="2133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25" name="Google Shape;525;p48"/>
          <p:cNvSpPr txBox="1"/>
          <p:nvPr/>
        </p:nvSpPr>
        <p:spPr>
          <a:xfrm>
            <a:off x="9101176" y="3391320"/>
            <a:ext cx="2183553" cy="2115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467" rIns="0" bIns="0" anchor="t" anchorCtr="0">
            <a:spAutoFit/>
          </a:bodyPr>
          <a:lstStyle/>
          <a:p>
            <a:pPr marL="8467" marR="3387">
              <a:lnSpc>
                <a:spcPct val="107400"/>
              </a:lnSpc>
              <a:buClr>
                <a:srgbClr val="000000"/>
              </a:buClr>
              <a:buSzPts val="3200"/>
            </a:pPr>
            <a:r>
              <a:rPr lang="uk-UA" sz="2133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НАЯВНІСТЬ  НЕОБХІДНИХ  ФАХІВЦІВ, ЯКІ  ЗАБЕЗПЕЧУЮТЬ  НАВЧАННЯ  ДІТЕЙ З ООП</a:t>
            </a:r>
            <a:endParaRPr sz="2133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7575236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62633" y="9"/>
            <a:ext cx="329366" cy="6857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18" y="118531"/>
            <a:ext cx="3464514" cy="646853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49"/>
          <p:cNvSpPr txBox="1"/>
          <p:nvPr/>
        </p:nvSpPr>
        <p:spPr>
          <a:xfrm>
            <a:off x="10155882" y="56577"/>
            <a:ext cx="1576917" cy="1233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467" rIns="0" bIns="0" anchor="t" anchorCtr="0">
            <a:spAutoFit/>
          </a:bodyPr>
          <a:lstStyle/>
          <a:p>
            <a:pPr marL="8467" marR="3387">
              <a:lnSpc>
                <a:spcPct val="115199"/>
              </a:lnSpc>
              <a:buClr>
                <a:srgbClr val="000000"/>
              </a:buClr>
              <a:buSzPts val="2600"/>
            </a:pPr>
            <a:r>
              <a:rPr lang="uk-UA" sz="1733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тут  твориться  </a:t>
            </a:r>
            <a:r>
              <a:rPr lang="uk-UA" sz="1733" b="1">
                <a:solidFill>
                  <a:srgbClr val="FFB923"/>
                </a:solidFill>
                <a:latin typeface="Arial"/>
                <a:ea typeface="Arial"/>
                <a:cs typeface="Arial"/>
                <a:sym typeface="Arial"/>
              </a:rPr>
              <a:t>інклюзивне</a:t>
            </a:r>
            <a:endParaRPr sz="173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467">
              <a:spcBef>
                <a:spcPts val="317"/>
              </a:spcBef>
              <a:buClr>
                <a:srgbClr val="000000"/>
              </a:buClr>
              <a:buSzPts val="2600"/>
            </a:pPr>
            <a:r>
              <a:rPr lang="uk-UA" sz="1733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майбутнє</a:t>
            </a:r>
            <a:endParaRPr sz="173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49"/>
          <p:cNvSpPr/>
          <p:nvPr/>
        </p:nvSpPr>
        <p:spPr>
          <a:xfrm>
            <a:off x="9563109" y="68097"/>
            <a:ext cx="391583" cy="380577"/>
          </a:xfrm>
          <a:custGeom>
            <a:avLst/>
            <a:gdLst/>
            <a:ahLst/>
            <a:cxnLst/>
            <a:rect l="l" t="t" r="r" b="b"/>
            <a:pathLst>
              <a:path w="587375" h="570865" extrusionOk="0">
                <a:moveTo>
                  <a:pt x="450811" y="418642"/>
                </a:moveTo>
                <a:lnTo>
                  <a:pt x="287045" y="355422"/>
                </a:lnTo>
                <a:lnTo>
                  <a:pt x="230568" y="335826"/>
                </a:lnTo>
                <a:lnTo>
                  <a:pt x="197764" y="330123"/>
                </a:lnTo>
                <a:lnTo>
                  <a:pt x="181356" y="331546"/>
                </a:lnTo>
                <a:lnTo>
                  <a:pt x="32423" y="381850"/>
                </a:lnTo>
                <a:lnTo>
                  <a:pt x="4394" y="410489"/>
                </a:lnTo>
                <a:lnTo>
                  <a:pt x="0" y="427367"/>
                </a:lnTo>
                <a:lnTo>
                  <a:pt x="50" y="532498"/>
                </a:lnTo>
                <a:lnTo>
                  <a:pt x="50" y="535546"/>
                </a:lnTo>
                <a:lnTo>
                  <a:pt x="27292" y="569112"/>
                </a:lnTo>
                <a:lnTo>
                  <a:pt x="39408" y="570801"/>
                </a:lnTo>
                <a:lnTo>
                  <a:pt x="45542" y="570204"/>
                </a:lnTo>
                <a:lnTo>
                  <a:pt x="445363" y="431431"/>
                </a:lnTo>
                <a:lnTo>
                  <a:pt x="450811" y="423608"/>
                </a:lnTo>
                <a:lnTo>
                  <a:pt x="450811" y="418642"/>
                </a:lnTo>
                <a:close/>
              </a:path>
              <a:path w="587375" h="570865" extrusionOk="0">
                <a:moveTo>
                  <a:pt x="587375" y="253225"/>
                </a:moveTo>
                <a:lnTo>
                  <a:pt x="577735" y="212674"/>
                </a:lnTo>
                <a:lnTo>
                  <a:pt x="550862" y="180657"/>
                </a:lnTo>
                <a:lnTo>
                  <a:pt x="48526" y="1257"/>
                </a:lnTo>
                <a:lnTo>
                  <a:pt x="39395" y="0"/>
                </a:lnTo>
                <a:lnTo>
                  <a:pt x="36334" y="63"/>
                </a:lnTo>
                <a:lnTo>
                  <a:pt x="2933" y="23558"/>
                </a:lnTo>
                <a:lnTo>
                  <a:pt x="12" y="143560"/>
                </a:lnTo>
                <a:lnTo>
                  <a:pt x="876" y="149288"/>
                </a:lnTo>
                <a:lnTo>
                  <a:pt x="27368" y="186372"/>
                </a:lnTo>
                <a:lnTo>
                  <a:pt x="309181" y="285457"/>
                </a:lnTo>
                <a:lnTo>
                  <a:pt x="535978" y="363816"/>
                </a:lnTo>
                <a:lnTo>
                  <a:pt x="538873" y="364820"/>
                </a:lnTo>
                <a:lnTo>
                  <a:pt x="541845" y="365467"/>
                </a:lnTo>
                <a:lnTo>
                  <a:pt x="547954" y="366077"/>
                </a:lnTo>
                <a:lnTo>
                  <a:pt x="550989" y="366014"/>
                </a:lnTo>
                <a:lnTo>
                  <a:pt x="584339" y="342849"/>
                </a:lnTo>
                <a:lnTo>
                  <a:pt x="587336" y="331139"/>
                </a:lnTo>
                <a:lnTo>
                  <a:pt x="587375" y="253225"/>
                </a:lnTo>
                <a:close/>
              </a:path>
            </a:pathLst>
          </a:custGeom>
          <a:solidFill>
            <a:srgbClr val="FFDE5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4" name="Google Shape;534;p49"/>
          <p:cNvSpPr txBox="1"/>
          <p:nvPr/>
        </p:nvSpPr>
        <p:spPr>
          <a:xfrm>
            <a:off x="5138206" y="4646151"/>
            <a:ext cx="2074757" cy="828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467" rIns="0" bIns="0" anchor="t" anchorCtr="0">
            <a:spAutoFit/>
          </a:bodyPr>
          <a:lstStyle/>
          <a:p>
            <a:pPr marL="306509" marR="3387" indent="-298465">
              <a:lnSpc>
                <a:spcPct val="108100"/>
              </a:lnSpc>
              <a:buClr>
                <a:srgbClr val="000000"/>
              </a:buClr>
              <a:buSzPts val="3700"/>
            </a:pPr>
            <a:r>
              <a:rPr lang="uk-UA" sz="2467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ПРОСТІР БЕЗ  БАР'ЄРІВ</a:t>
            </a:r>
            <a:endParaRPr sz="2467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35" name="Google Shape;535;p49"/>
          <p:cNvSpPr txBox="1"/>
          <p:nvPr/>
        </p:nvSpPr>
        <p:spPr>
          <a:xfrm>
            <a:off x="1035919" y="3876970"/>
            <a:ext cx="3202517" cy="388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467" rIns="0" bIns="0" anchor="t" anchorCtr="0">
            <a:spAutoFit/>
          </a:bodyPr>
          <a:lstStyle/>
          <a:p>
            <a:pPr marL="8467">
              <a:buClr>
                <a:srgbClr val="000000"/>
              </a:buClr>
              <a:buSzPts val="3700"/>
            </a:pPr>
            <a:r>
              <a:rPr lang="uk-UA" sz="2467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РЕСУРСНА КІМНАТА</a:t>
            </a:r>
            <a:endParaRPr sz="2467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36" name="Google Shape;536;p49"/>
          <p:cNvSpPr txBox="1"/>
          <p:nvPr/>
        </p:nvSpPr>
        <p:spPr>
          <a:xfrm>
            <a:off x="4157155" y="179003"/>
            <a:ext cx="5039600" cy="993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467" rIns="0" bIns="0" anchor="t" anchorCtr="0">
            <a:spAutoFit/>
          </a:bodyPr>
          <a:lstStyle/>
          <a:p>
            <a:pPr marL="8467" algn="ctr">
              <a:buClr>
                <a:srgbClr val="000000"/>
              </a:buClr>
              <a:buSzPts val="3200"/>
            </a:pPr>
            <a:r>
              <a:rPr lang="uk-UA" sz="2133" b="1">
                <a:solidFill>
                  <a:srgbClr val="0070C0"/>
                </a:solidFill>
                <a:latin typeface="Tahoma"/>
                <a:ea typeface="Tahoma"/>
                <a:cs typeface="Tahoma"/>
                <a:sym typeface="Tahoma"/>
              </a:rPr>
              <a:t>У 2023/2024 н.р. інклюзивна форма освіти організована для 23 учнів у 14 інклюзивних класах </a:t>
            </a:r>
            <a:endParaRPr sz="2133" b="1">
              <a:solidFill>
                <a:srgbClr val="0070C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537" name="Google Shape;537;p49" descr="Зображення, що містить у приміщенні, стіна, підлога, сталь&#10;&#10;Автоматично згенерований опис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10266" y="1429703"/>
            <a:ext cx="2022532" cy="4378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49" descr="Зображення, що містить у приміщенні, стіна, стеля&#10;&#10;Автоматично згенерований опис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23664" y="1382116"/>
            <a:ext cx="3637543" cy="1680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49" descr="Зображення, що містить стіна, у приміщенні, туалет, білий&#10;&#10;Автоматично згенерований опис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6794" y="4496026"/>
            <a:ext cx="4242957" cy="1959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49" descr="Зображення, що містить у приміщенні, стіна, крок, сходи&#10;&#10;Автоматично згенерований опис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480764" y="3225187"/>
            <a:ext cx="1858187" cy="3514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4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1600" y="866984"/>
            <a:ext cx="3877848" cy="29083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40818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Google Shape;546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395152"/>
            <a:ext cx="3743961" cy="1299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01" y="3505335"/>
            <a:ext cx="266699" cy="266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03052" y="3505335"/>
            <a:ext cx="266699" cy="266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5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88903" y="3505335"/>
            <a:ext cx="266699" cy="266699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50"/>
          <p:cNvSpPr txBox="1"/>
          <p:nvPr/>
        </p:nvSpPr>
        <p:spPr>
          <a:xfrm>
            <a:off x="10106659" y="219312"/>
            <a:ext cx="1877000" cy="1475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467" rIns="0" bIns="0" anchor="t" anchorCtr="0">
            <a:spAutoFit/>
          </a:bodyPr>
          <a:lstStyle/>
          <a:p>
            <a:pPr marL="8467" marR="3387">
              <a:lnSpc>
                <a:spcPct val="114900"/>
              </a:lnSpc>
              <a:buClr>
                <a:srgbClr val="000000"/>
              </a:buClr>
              <a:buSzPts val="3100"/>
            </a:pPr>
            <a:r>
              <a:rPr lang="uk-UA" sz="20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тут  твориться  </a:t>
            </a:r>
            <a:r>
              <a:rPr lang="uk-UA" sz="2067" b="1">
                <a:solidFill>
                  <a:srgbClr val="FFDE58"/>
                </a:solidFill>
                <a:latin typeface="Arial"/>
                <a:ea typeface="Arial"/>
                <a:cs typeface="Arial"/>
                <a:sym typeface="Arial"/>
              </a:rPr>
              <a:t>інклюзивне</a:t>
            </a:r>
            <a:endParaRPr sz="20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467">
              <a:spcBef>
                <a:spcPts val="370"/>
              </a:spcBef>
              <a:buClr>
                <a:srgbClr val="000000"/>
              </a:buClr>
              <a:buSzPts val="3100"/>
            </a:pPr>
            <a:r>
              <a:rPr lang="uk-UA" sz="20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майбутнє</a:t>
            </a:r>
            <a:endParaRPr sz="20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50"/>
          <p:cNvSpPr/>
          <p:nvPr/>
        </p:nvSpPr>
        <p:spPr>
          <a:xfrm>
            <a:off x="9397991" y="228117"/>
            <a:ext cx="467360" cy="454237"/>
          </a:xfrm>
          <a:custGeom>
            <a:avLst/>
            <a:gdLst/>
            <a:ahLst/>
            <a:cxnLst/>
            <a:rect l="l" t="t" r="r" b="b"/>
            <a:pathLst>
              <a:path w="701040" h="681355" extrusionOk="0">
                <a:moveTo>
                  <a:pt x="537705" y="499325"/>
                </a:moveTo>
                <a:lnTo>
                  <a:pt x="342379" y="423926"/>
                </a:lnTo>
                <a:lnTo>
                  <a:pt x="275018" y="400558"/>
                </a:lnTo>
                <a:lnTo>
                  <a:pt x="235877" y="393954"/>
                </a:lnTo>
                <a:lnTo>
                  <a:pt x="225882" y="394360"/>
                </a:lnTo>
                <a:lnTo>
                  <a:pt x="38671" y="455447"/>
                </a:lnTo>
                <a:lnTo>
                  <a:pt x="8318" y="483425"/>
                </a:lnTo>
                <a:lnTo>
                  <a:pt x="0" y="509739"/>
                </a:lnTo>
                <a:lnTo>
                  <a:pt x="50" y="635139"/>
                </a:lnTo>
                <a:lnTo>
                  <a:pt x="16510" y="670204"/>
                </a:lnTo>
                <a:lnTo>
                  <a:pt x="47002" y="680834"/>
                </a:lnTo>
                <a:lnTo>
                  <a:pt x="54317" y="680110"/>
                </a:lnTo>
                <a:lnTo>
                  <a:pt x="531215" y="514591"/>
                </a:lnTo>
                <a:lnTo>
                  <a:pt x="537705" y="505256"/>
                </a:lnTo>
                <a:lnTo>
                  <a:pt x="537705" y="499325"/>
                </a:lnTo>
                <a:close/>
              </a:path>
              <a:path w="701040" h="681355" extrusionOk="0">
                <a:moveTo>
                  <a:pt x="700595" y="302031"/>
                </a:moveTo>
                <a:lnTo>
                  <a:pt x="692556" y="261264"/>
                </a:lnTo>
                <a:lnTo>
                  <a:pt x="669683" y="226517"/>
                </a:lnTo>
                <a:lnTo>
                  <a:pt x="635304" y="202831"/>
                </a:lnTo>
                <a:lnTo>
                  <a:pt x="57873" y="1498"/>
                </a:lnTo>
                <a:lnTo>
                  <a:pt x="46990" y="0"/>
                </a:lnTo>
                <a:lnTo>
                  <a:pt x="43332" y="76"/>
                </a:lnTo>
                <a:lnTo>
                  <a:pt x="8928" y="18618"/>
                </a:lnTo>
                <a:lnTo>
                  <a:pt x="12" y="171234"/>
                </a:lnTo>
                <a:lnTo>
                  <a:pt x="1041" y="178054"/>
                </a:lnTo>
                <a:lnTo>
                  <a:pt x="21361" y="213906"/>
                </a:lnTo>
                <a:lnTo>
                  <a:pt x="368782" y="340487"/>
                </a:lnTo>
                <a:lnTo>
                  <a:pt x="639292" y="433933"/>
                </a:lnTo>
                <a:lnTo>
                  <a:pt x="642747" y="435140"/>
                </a:lnTo>
                <a:lnTo>
                  <a:pt x="646290" y="435914"/>
                </a:lnTo>
                <a:lnTo>
                  <a:pt x="653567" y="436638"/>
                </a:lnTo>
                <a:lnTo>
                  <a:pt x="657199" y="436575"/>
                </a:lnTo>
                <a:lnTo>
                  <a:pt x="691502" y="418312"/>
                </a:lnTo>
                <a:lnTo>
                  <a:pt x="700544" y="394970"/>
                </a:lnTo>
                <a:lnTo>
                  <a:pt x="700595" y="302031"/>
                </a:lnTo>
                <a:close/>
              </a:path>
            </a:pathLst>
          </a:custGeom>
          <a:solidFill>
            <a:srgbClr val="FFDE5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2" name="Google Shape;552;p50"/>
          <p:cNvSpPr txBox="1"/>
          <p:nvPr/>
        </p:nvSpPr>
        <p:spPr>
          <a:xfrm>
            <a:off x="3699078" y="2244742"/>
            <a:ext cx="5699000" cy="857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17" rIns="0" bIns="0" anchor="t" anchorCtr="0">
            <a:spAutoFit/>
          </a:bodyPr>
          <a:lstStyle/>
          <a:p>
            <a:pPr marL="8467">
              <a:buClr>
                <a:srgbClr val="000000"/>
              </a:buClr>
              <a:buSzPts val="8250"/>
            </a:pPr>
            <a:r>
              <a:rPr lang="uk-UA" sz="5500" b="1">
                <a:solidFill>
                  <a:srgbClr val="2E2025"/>
                </a:solidFill>
                <a:latin typeface="Arial"/>
                <a:ea typeface="Arial"/>
                <a:cs typeface="Arial"/>
                <a:sym typeface="Arial"/>
              </a:rPr>
              <a:t>Школа для усıх</a:t>
            </a:r>
            <a:endParaRPr sz="5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3" name="Google Shape;553;p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1600" y="3873634"/>
            <a:ext cx="3843688" cy="2882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5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16205" y="3975234"/>
            <a:ext cx="3843688" cy="2882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9085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Google Shape;559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600" y="390652"/>
            <a:ext cx="3743961" cy="1299265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51"/>
          <p:cNvSpPr txBox="1"/>
          <p:nvPr/>
        </p:nvSpPr>
        <p:spPr>
          <a:xfrm>
            <a:off x="10106659" y="219312"/>
            <a:ext cx="1877000" cy="1475361"/>
          </a:xfrm>
          <a:prstGeom prst="rect">
            <a:avLst/>
          </a:prstGeom>
          <a:solidFill>
            <a:srgbClr val="00C2CB"/>
          </a:solidFill>
          <a:ln>
            <a:noFill/>
          </a:ln>
        </p:spPr>
        <p:txBody>
          <a:bodyPr spcFirstLastPara="1" wrap="square" lIns="0" tIns="8467" rIns="0" bIns="0" anchor="t" anchorCtr="0">
            <a:spAutoFit/>
          </a:bodyPr>
          <a:lstStyle/>
          <a:p>
            <a:pPr marL="8467" marR="3387">
              <a:lnSpc>
                <a:spcPct val="114900"/>
              </a:lnSpc>
              <a:buClr>
                <a:srgbClr val="000000"/>
              </a:buClr>
              <a:buSzPts val="3100"/>
            </a:pPr>
            <a:r>
              <a:rPr lang="uk-UA" sz="20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тут  твориться  </a:t>
            </a:r>
            <a:r>
              <a:rPr lang="uk-UA" sz="2067" b="1">
                <a:solidFill>
                  <a:srgbClr val="FFDE58"/>
                </a:solidFill>
                <a:latin typeface="Arial"/>
                <a:ea typeface="Arial"/>
                <a:cs typeface="Arial"/>
                <a:sym typeface="Arial"/>
              </a:rPr>
              <a:t>інклюзивне</a:t>
            </a:r>
            <a:endParaRPr sz="20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467">
              <a:spcBef>
                <a:spcPts val="370"/>
              </a:spcBef>
              <a:buClr>
                <a:srgbClr val="000000"/>
              </a:buClr>
              <a:buSzPts val="3100"/>
            </a:pPr>
            <a:r>
              <a:rPr lang="uk-UA" sz="20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майбутнє</a:t>
            </a:r>
            <a:endParaRPr sz="20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51"/>
          <p:cNvSpPr/>
          <p:nvPr/>
        </p:nvSpPr>
        <p:spPr>
          <a:xfrm>
            <a:off x="9509908" y="889500"/>
            <a:ext cx="467360" cy="454237"/>
          </a:xfrm>
          <a:custGeom>
            <a:avLst/>
            <a:gdLst/>
            <a:ahLst/>
            <a:cxnLst/>
            <a:rect l="l" t="t" r="r" b="b"/>
            <a:pathLst>
              <a:path w="701040" h="681355" extrusionOk="0">
                <a:moveTo>
                  <a:pt x="537705" y="499325"/>
                </a:moveTo>
                <a:lnTo>
                  <a:pt x="342379" y="423926"/>
                </a:lnTo>
                <a:lnTo>
                  <a:pt x="275018" y="400558"/>
                </a:lnTo>
                <a:lnTo>
                  <a:pt x="235877" y="393954"/>
                </a:lnTo>
                <a:lnTo>
                  <a:pt x="225882" y="394360"/>
                </a:lnTo>
                <a:lnTo>
                  <a:pt x="38671" y="455447"/>
                </a:lnTo>
                <a:lnTo>
                  <a:pt x="8318" y="483425"/>
                </a:lnTo>
                <a:lnTo>
                  <a:pt x="0" y="509739"/>
                </a:lnTo>
                <a:lnTo>
                  <a:pt x="50" y="635139"/>
                </a:lnTo>
                <a:lnTo>
                  <a:pt x="16510" y="670204"/>
                </a:lnTo>
                <a:lnTo>
                  <a:pt x="47002" y="680834"/>
                </a:lnTo>
                <a:lnTo>
                  <a:pt x="54317" y="680110"/>
                </a:lnTo>
                <a:lnTo>
                  <a:pt x="531215" y="514591"/>
                </a:lnTo>
                <a:lnTo>
                  <a:pt x="537705" y="505256"/>
                </a:lnTo>
                <a:lnTo>
                  <a:pt x="537705" y="499325"/>
                </a:lnTo>
                <a:close/>
              </a:path>
              <a:path w="701040" h="681355" extrusionOk="0">
                <a:moveTo>
                  <a:pt x="700595" y="302031"/>
                </a:moveTo>
                <a:lnTo>
                  <a:pt x="692556" y="261264"/>
                </a:lnTo>
                <a:lnTo>
                  <a:pt x="669683" y="226517"/>
                </a:lnTo>
                <a:lnTo>
                  <a:pt x="635304" y="202831"/>
                </a:lnTo>
                <a:lnTo>
                  <a:pt x="57873" y="1498"/>
                </a:lnTo>
                <a:lnTo>
                  <a:pt x="46990" y="0"/>
                </a:lnTo>
                <a:lnTo>
                  <a:pt x="43332" y="76"/>
                </a:lnTo>
                <a:lnTo>
                  <a:pt x="8928" y="18618"/>
                </a:lnTo>
                <a:lnTo>
                  <a:pt x="12" y="171234"/>
                </a:lnTo>
                <a:lnTo>
                  <a:pt x="1041" y="178054"/>
                </a:lnTo>
                <a:lnTo>
                  <a:pt x="21361" y="213906"/>
                </a:lnTo>
                <a:lnTo>
                  <a:pt x="368782" y="340487"/>
                </a:lnTo>
                <a:lnTo>
                  <a:pt x="639292" y="433933"/>
                </a:lnTo>
                <a:lnTo>
                  <a:pt x="642747" y="435140"/>
                </a:lnTo>
                <a:lnTo>
                  <a:pt x="646290" y="435914"/>
                </a:lnTo>
                <a:lnTo>
                  <a:pt x="653567" y="436638"/>
                </a:lnTo>
                <a:lnTo>
                  <a:pt x="657199" y="436575"/>
                </a:lnTo>
                <a:lnTo>
                  <a:pt x="691502" y="418312"/>
                </a:lnTo>
                <a:lnTo>
                  <a:pt x="700544" y="394970"/>
                </a:lnTo>
                <a:lnTo>
                  <a:pt x="700595" y="302031"/>
                </a:lnTo>
                <a:close/>
              </a:path>
            </a:pathLst>
          </a:custGeom>
          <a:solidFill>
            <a:srgbClr val="FFDE5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" name="Google Shape;562;p51"/>
          <p:cNvSpPr txBox="1"/>
          <p:nvPr/>
        </p:nvSpPr>
        <p:spPr>
          <a:xfrm>
            <a:off x="4069561" y="323384"/>
            <a:ext cx="5699000" cy="857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17" rIns="0" bIns="0" anchor="t" anchorCtr="0">
            <a:spAutoFit/>
          </a:bodyPr>
          <a:lstStyle/>
          <a:p>
            <a:pPr marL="8467">
              <a:buClr>
                <a:srgbClr val="000000"/>
              </a:buClr>
              <a:buSzPts val="8250"/>
            </a:pPr>
            <a:r>
              <a:rPr lang="uk-UA" sz="5500" b="1">
                <a:solidFill>
                  <a:srgbClr val="2E2025"/>
                </a:solidFill>
                <a:latin typeface="Arial"/>
                <a:ea typeface="Arial"/>
                <a:cs typeface="Arial"/>
                <a:sym typeface="Arial"/>
              </a:rPr>
              <a:t>Школа для усıх</a:t>
            </a:r>
            <a:endParaRPr sz="5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51"/>
          <p:cNvSpPr txBox="1"/>
          <p:nvPr/>
        </p:nvSpPr>
        <p:spPr>
          <a:xfrm>
            <a:off x="5215324" y="3391320"/>
            <a:ext cx="2222000" cy="359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467" rIns="0" bIns="0" anchor="t" anchorCtr="0">
            <a:spAutoFit/>
          </a:bodyPr>
          <a:lstStyle/>
          <a:p>
            <a:pPr marL="8467" marR="3387">
              <a:lnSpc>
                <a:spcPct val="107400"/>
              </a:lnSpc>
              <a:buClr>
                <a:srgbClr val="000000"/>
              </a:buClr>
              <a:buSzPts val="3200"/>
            </a:pPr>
            <a:endParaRPr sz="2133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64" name="Google Shape;564;p51"/>
          <p:cNvSpPr txBox="1"/>
          <p:nvPr/>
        </p:nvSpPr>
        <p:spPr>
          <a:xfrm>
            <a:off x="9101175" y="3391320"/>
            <a:ext cx="2183600" cy="359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467" rIns="0" bIns="0" anchor="t" anchorCtr="0">
            <a:spAutoFit/>
          </a:bodyPr>
          <a:lstStyle/>
          <a:p>
            <a:pPr marL="8467" marR="3387">
              <a:lnSpc>
                <a:spcPct val="107400"/>
              </a:lnSpc>
              <a:buClr>
                <a:srgbClr val="000000"/>
              </a:buClr>
              <a:buSzPts val="3200"/>
            </a:pPr>
            <a:endParaRPr sz="2133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565" name="Google Shape;565;p51"/>
          <p:cNvPicPr preferRelativeResize="0"/>
          <p:nvPr/>
        </p:nvPicPr>
        <p:blipFill rotWithShape="1">
          <a:blip r:embed="rId4">
            <a:alphaModFix/>
          </a:blip>
          <a:srcRect l="10289"/>
          <a:stretch/>
        </p:blipFill>
        <p:spPr>
          <a:xfrm>
            <a:off x="8640484" y="2817117"/>
            <a:ext cx="2849165" cy="238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6300" y="1966567"/>
            <a:ext cx="3179666" cy="424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08250" y="1966567"/>
            <a:ext cx="3179666" cy="42395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02153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52"/>
          <p:cNvSpPr txBox="1"/>
          <p:nvPr/>
        </p:nvSpPr>
        <p:spPr>
          <a:xfrm>
            <a:off x="182880" y="6075680"/>
            <a:ext cx="2438400" cy="68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033" rIns="0" bIns="0" anchor="t" anchorCtr="0">
            <a:spAutoFit/>
          </a:bodyPr>
          <a:lstStyle/>
          <a:p>
            <a:pPr marL="8467" marR="3387">
              <a:lnSpc>
                <a:spcPct val="116599"/>
              </a:lnSpc>
              <a:buClr>
                <a:srgbClr val="000000"/>
              </a:buClr>
              <a:buSzPts val="2800"/>
            </a:pPr>
            <a:r>
              <a:rPr lang="uk-UA" sz="18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тут  твориться майбутнє</a:t>
            </a:r>
            <a:endParaRPr sz="18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52"/>
          <p:cNvSpPr/>
          <p:nvPr/>
        </p:nvSpPr>
        <p:spPr>
          <a:xfrm>
            <a:off x="10372" y="5387003"/>
            <a:ext cx="467783" cy="454660"/>
          </a:xfrm>
          <a:custGeom>
            <a:avLst/>
            <a:gdLst/>
            <a:ahLst/>
            <a:cxnLst/>
            <a:rect l="l" t="t" r="r" b="b"/>
            <a:pathLst>
              <a:path w="701675" h="681990" extrusionOk="0">
                <a:moveTo>
                  <a:pt x="538403" y="499973"/>
                </a:moveTo>
                <a:lnTo>
                  <a:pt x="342811" y="424472"/>
                </a:lnTo>
                <a:lnTo>
                  <a:pt x="275361" y="401078"/>
                </a:lnTo>
                <a:lnTo>
                  <a:pt x="236181" y="394462"/>
                </a:lnTo>
                <a:lnTo>
                  <a:pt x="226161" y="394881"/>
                </a:lnTo>
                <a:lnTo>
                  <a:pt x="38709" y="456044"/>
                </a:lnTo>
                <a:lnTo>
                  <a:pt x="8318" y="484060"/>
                </a:lnTo>
                <a:lnTo>
                  <a:pt x="0" y="510400"/>
                </a:lnTo>
                <a:lnTo>
                  <a:pt x="50" y="635965"/>
                </a:lnTo>
                <a:lnTo>
                  <a:pt x="50" y="639610"/>
                </a:lnTo>
                <a:lnTo>
                  <a:pt x="22529" y="675284"/>
                </a:lnTo>
                <a:lnTo>
                  <a:pt x="47053" y="681710"/>
                </a:lnTo>
                <a:lnTo>
                  <a:pt x="54381" y="680999"/>
                </a:lnTo>
                <a:lnTo>
                  <a:pt x="531901" y="515264"/>
                </a:lnTo>
                <a:lnTo>
                  <a:pt x="538403" y="505917"/>
                </a:lnTo>
                <a:lnTo>
                  <a:pt x="538403" y="499973"/>
                </a:lnTo>
                <a:close/>
              </a:path>
              <a:path w="701675" h="681990" extrusionOk="0">
                <a:moveTo>
                  <a:pt x="701497" y="302425"/>
                </a:moveTo>
                <a:lnTo>
                  <a:pt x="693458" y="261594"/>
                </a:lnTo>
                <a:lnTo>
                  <a:pt x="670547" y="226809"/>
                </a:lnTo>
                <a:lnTo>
                  <a:pt x="636117" y="203098"/>
                </a:lnTo>
                <a:lnTo>
                  <a:pt x="57950" y="1498"/>
                </a:lnTo>
                <a:lnTo>
                  <a:pt x="47040" y="0"/>
                </a:lnTo>
                <a:lnTo>
                  <a:pt x="43383" y="76"/>
                </a:lnTo>
                <a:lnTo>
                  <a:pt x="8928" y="18643"/>
                </a:lnTo>
                <a:lnTo>
                  <a:pt x="0" y="171450"/>
                </a:lnTo>
                <a:lnTo>
                  <a:pt x="1028" y="178282"/>
                </a:lnTo>
                <a:lnTo>
                  <a:pt x="21386" y="214185"/>
                </a:lnTo>
                <a:lnTo>
                  <a:pt x="369252" y="340918"/>
                </a:lnTo>
                <a:lnTo>
                  <a:pt x="640118" y="434505"/>
                </a:lnTo>
                <a:lnTo>
                  <a:pt x="643572" y="435698"/>
                </a:lnTo>
                <a:lnTo>
                  <a:pt x="647128" y="436486"/>
                </a:lnTo>
                <a:lnTo>
                  <a:pt x="654418" y="437210"/>
                </a:lnTo>
                <a:lnTo>
                  <a:pt x="658050" y="437134"/>
                </a:lnTo>
                <a:lnTo>
                  <a:pt x="692404" y="418846"/>
                </a:lnTo>
                <a:lnTo>
                  <a:pt x="701459" y="395490"/>
                </a:lnTo>
                <a:lnTo>
                  <a:pt x="701497" y="302425"/>
                </a:lnTo>
                <a:close/>
              </a:path>
            </a:pathLst>
          </a:custGeom>
          <a:solidFill>
            <a:srgbClr val="FFDE5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4" name="Google Shape;574;p52"/>
          <p:cNvSpPr txBox="1">
            <a:spLocks noGrp="1"/>
          </p:cNvSpPr>
          <p:nvPr>
            <p:ph type="title"/>
          </p:nvPr>
        </p:nvSpPr>
        <p:spPr>
          <a:xfrm>
            <a:off x="396240" y="112313"/>
            <a:ext cx="11551920" cy="235955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uk-UA"/>
              <a:t> </a:t>
            </a:r>
            <a:r>
              <a:rPr lang="uk-UA" sz="4000">
                <a:solidFill>
                  <a:srgbClr val="FF0000"/>
                </a:solidFill>
              </a:rPr>
              <a:t>Підсумки річного моніторингу</a:t>
            </a:r>
            <a:br>
              <a:rPr lang="uk-UA" sz="4000">
                <a:solidFill>
                  <a:srgbClr val="FF0000"/>
                </a:solidFill>
              </a:rPr>
            </a:br>
            <a:r>
              <a:rPr lang="uk-UA" sz="4000"/>
              <a:t/>
            </a:r>
            <a:br>
              <a:rPr lang="uk-UA" sz="4000"/>
            </a:br>
            <a:r>
              <a:rPr lang="uk-UA" sz="4000">
                <a:solidFill>
                  <a:schemeClr val="dk2"/>
                </a:solidFill>
              </a:rPr>
              <a:t>1.Освітнє середовище</a:t>
            </a:r>
            <a:r>
              <a:rPr lang="uk-UA" sz="2933"/>
              <a:t/>
            </a:r>
            <a:br>
              <a:rPr lang="uk-UA" sz="2933"/>
            </a:br>
            <a:r>
              <a:rPr lang="uk-UA" sz="2933"/>
              <a:t> </a:t>
            </a:r>
            <a:endParaRPr sz="2933">
              <a:solidFill>
                <a:srgbClr val="92D050"/>
              </a:solidFill>
            </a:endParaRPr>
          </a:p>
        </p:txBody>
      </p:sp>
      <p:pic>
        <p:nvPicPr>
          <p:cNvPr id="575" name="Google Shape;575;p52" descr="Стопка записки и карандаш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65450" y="2340071"/>
            <a:ext cx="6261100" cy="41740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91905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53"/>
          <p:cNvSpPr txBox="1"/>
          <p:nvPr/>
        </p:nvSpPr>
        <p:spPr>
          <a:xfrm>
            <a:off x="274320" y="6004560"/>
            <a:ext cx="2438400" cy="68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033" rIns="0" bIns="0" anchor="t" anchorCtr="0">
            <a:spAutoFit/>
          </a:bodyPr>
          <a:lstStyle/>
          <a:p>
            <a:pPr marL="8467" marR="3387">
              <a:lnSpc>
                <a:spcPct val="116599"/>
              </a:lnSpc>
              <a:buClr>
                <a:srgbClr val="000000"/>
              </a:buClr>
              <a:buSzPts val="2800"/>
            </a:pPr>
            <a:r>
              <a:rPr lang="uk-UA" sz="18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тут  твориться майбутнє</a:t>
            </a:r>
            <a:endParaRPr sz="18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53"/>
          <p:cNvSpPr/>
          <p:nvPr/>
        </p:nvSpPr>
        <p:spPr>
          <a:xfrm>
            <a:off x="40429" y="5549900"/>
            <a:ext cx="467783" cy="454660"/>
          </a:xfrm>
          <a:custGeom>
            <a:avLst/>
            <a:gdLst/>
            <a:ahLst/>
            <a:cxnLst/>
            <a:rect l="l" t="t" r="r" b="b"/>
            <a:pathLst>
              <a:path w="701675" h="681990" extrusionOk="0">
                <a:moveTo>
                  <a:pt x="538403" y="499973"/>
                </a:moveTo>
                <a:lnTo>
                  <a:pt x="342811" y="424472"/>
                </a:lnTo>
                <a:lnTo>
                  <a:pt x="275361" y="401078"/>
                </a:lnTo>
                <a:lnTo>
                  <a:pt x="236181" y="394462"/>
                </a:lnTo>
                <a:lnTo>
                  <a:pt x="226161" y="394881"/>
                </a:lnTo>
                <a:lnTo>
                  <a:pt x="38709" y="456044"/>
                </a:lnTo>
                <a:lnTo>
                  <a:pt x="8318" y="484060"/>
                </a:lnTo>
                <a:lnTo>
                  <a:pt x="0" y="510400"/>
                </a:lnTo>
                <a:lnTo>
                  <a:pt x="50" y="635965"/>
                </a:lnTo>
                <a:lnTo>
                  <a:pt x="50" y="639610"/>
                </a:lnTo>
                <a:lnTo>
                  <a:pt x="22529" y="675284"/>
                </a:lnTo>
                <a:lnTo>
                  <a:pt x="47053" y="681710"/>
                </a:lnTo>
                <a:lnTo>
                  <a:pt x="54381" y="680999"/>
                </a:lnTo>
                <a:lnTo>
                  <a:pt x="531901" y="515264"/>
                </a:lnTo>
                <a:lnTo>
                  <a:pt x="538403" y="505917"/>
                </a:lnTo>
                <a:lnTo>
                  <a:pt x="538403" y="499973"/>
                </a:lnTo>
                <a:close/>
              </a:path>
              <a:path w="701675" h="681990" extrusionOk="0">
                <a:moveTo>
                  <a:pt x="701497" y="302425"/>
                </a:moveTo>
                <a:lnTo>
                  <a:pt x="693458" y="261594"/>
                </a:lnTo>
                <a:lnTo>
                  <a:pt x="670547" y="226809"/>
                </a:lnTo>
                <a:lnTo>
                  <a:pt x="636117" y="203098"/>
                </a:lnTo>
                <a:lnTo>
                  <a:pt x="57950" y="1498"/>
                </a:lnTo>
                <a:lnTo>
                  <a:pt x="47040" y="0"/>
                </a:lnTo>
                <a:lnTo>
                  <a:pt x="43383" y="76"/>
                </a:lnTo>
                <a:lnTo>
                  <a:pt x="8928" y="18643"/>
                </a:lnTo>
                <a:lnTo>
                  <a:pt x="0" y="171450"/>
                </a:lnTo>
                <a:lnTo>
                  <a:pt x="1028" y="178282"/>
                </a:lnTo>
                <a:lnTo>
                  <a:pt x="21386" y="214185"/>
                </a:lnTo>
                <a:lnTo>
                  <a:pt x="369252" y="340918"/>
                </a:lnTo>
                <a:lnTo>
                  <a:pt x="640118" y="434505"/>
                </a:lnTo>
                <a:lnTo>
                  <a:pt x="643572" y="435698"/>
                </a:lnTo>
                <a:lnTo>
                  <a:pt x="647128" y="436486"/>
                </a:lnTo>
                <a:lnTo>
                  <a:pt x="654418" y="437210"/>
                </a:lnTo>
                <a:lnTo>
                  <a:pt x="658050" y="437134"/>
                </a:lnTo>
                <a:lnTo>
                  <a:pt x="692404" y="418846"/>
                </a:lnTo>
                <a:lnTo>
                  <a:pt x="701459" y="395490"/>
                </a:lnTo>
                <a:lnTo>
                  <a:pt x="701497" y="302425"/>
                </a:lnTo>
                <a:close/>
              </a:path>
            </a:pathLst>
          </a:custGeom>
          <a:solidFill>
            <a:srgbClr val="FFDE5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2" name="Google Shape;582;p53"/>
          <p:cNvSpPr txBox="1">
            <a:spLocks noGrp="1"/>
          </p:cNvSpPr>
          <p:nvPr>
            <p:ph type="title"/>
          </p:nvPr>
        </p:nvSpPr>
        <p:spPr>
          <a:xfrm>
            <a:off x="396240" y="346329"/>
            <a:ext cx="11612880" cy="110799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uk-UA" sz="2400"/>
              <a:t> </a:t>
            </a:r>
            <a:r>
              <a:rPr lang="uk-UA" sz="2400">
                <a:solidFill>
                  <a:srgbClr val="FF0000"/>
                </a:solidFill>
              </a:rPr>
              <a:t>Підсумки річного моніторингу</a:t>
            </a:r>
            <a:r>
              <a:rPr lang="uk-UA" sz="2400"/>
              <a:t/>
            </a:r>
            <a:br>
              <a:rPr lang="uk-UA" sz="2400"/>
            </a:br>
            <a:r>
              <a:rPr lang="uk-UA" sz="2400">
                <a:solidFill>
                  <a:schemeClr val="dk2"/>
                </a:solidFill>
              </a:rPr>
              <a:t>1.Освітнє середовище</a:t>
            </a:r>
            <a:r>
              <a:rPr lang="uk-UA" sz="2400"/>
              <a:t/>
            </a:r>
            <a:br>
              <a:rPr lang="uk-UA" sz="2400"/>
            </a:br>
            <a:r>
              <a:rPr lang="uk-UA" sz="2400"/>
              <a:t> </a:t>
            </a:r>
            <a:r>
              <a:rPr lang="uk-UA" sz="2400">
                <a:solidFill>
                  <a:srgbClr val="92D050"/>
                </a:solidFill>
              </a:rPr>
              <a:t>1.1.Оцінка освітнього простору батьками</a:t>
            </a:r>
            <a:endParaRPr sz="2400">
              <a:solidFill>
                <a:srgbClr val="92D050"/>
              </a:solidFill>
            </a:endParaRPr>
          </a:p>
        </p:txBody>
      </p:sp>
      <p:sp>
        <p:nvSpPr>
          <p:cNvPr id="583" name="Google Shape;583;p53"/>
          <p:cNvSpPr txBox="1"/>
          <p:nvPr/>
        </p:nvSpPr>
        <p:spPr>
          <a:xfrm>
            <a:off x="182880" y="1454325"/>
            <a:ext cx="11917680" cy="1374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buClr>
                <a:srgbClr val="000000"/>
              </a:buClr>
              <a:buSzPts val="3200"/>
            </a:pPr>
            <a:r>
              <a:rPr lang="uk-UA" sz="21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У школі створено належні санітарно-гігієнічні умови та належний рівень пожежної та електричної безпеки, забезпечено доступ до якісного харчування, майданчиків для занять фізичною культурою, медпункту тощо</a:t>
            </a:r>
            <a:endParaRPr sz="21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just">
              <a:buClr>
                <a:srgbClr val="000000"/>
              </a:buClr>
              <a:buSzPts val="3200"/>
            </a:pPr>
            <a:r>
              <a:rPr lang="uk-UA" sz="21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(1 — дуже погано … 5 — відмінно) </a:t>
            </a:r>
            <a:endParaRPr sz="9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4" name="Google Shape;584;p53" descr="Диаграмма ответов в Формах. Вопрос: 8.У школі створено належні санітарно-гігієнічні умови та належний рівень пожежної та електричної безпеки, забезпечено доступ до якісного харчування, майданчиків для занять фізичною культурою, медпункту тощо&#10;  (1 — дуже погано … 5 — відмінно)  &#10;. Количество ответов: 234 ответа."/>
          <p:cNvPicPr preferRelativeResize="0"/>
          <p:nvPr/>
        </p:nvPicPr>
        <p:blipFill rotWithShape="1">
          <a:blip r:embed="rId3">
            <a:alphaModFix/>
          </a:blip>
          <a:srcRect l="9935" t="31944" r="21406" b="618"/>
          <a:stretch/>
        </p:blipFill>
        <p:spPr>
          <a:xfrm>
            <a:off x="3068532" y="2976880"/>
            <a:ext cx="7934749" cy="353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96740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54"/>
          <p:cNvSpPr txBox="1"/>
          <p:nvPr/>
        </p:nvSpPr>
        <p:spPr>
          <a:xfrm>
            <a:off x="182880" y="6075680"/>
            <a:ext cx="2438400" cy="68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033" rIns="0" bIns="0" anchor="t" anchorCtr="0">
            <a:spAutoFit/>
          </a:bodyPr>
          <a:lstStyle/>
          <a:p>
            <a:pPr marL="8467" marR="3387">
              <a:lnSpc>
                <a:spcPct val="116599"/>
              </a:lnSpc>
              <a:buClr>
                <a:srgbClr val="000000"/>
              </a:buClr>
              <a:buSzPts val="2800"/>
            </a:pPr>
            <a:r>
              <a:rPr lang="uk-UA" sz="18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тут  твориться майбутнє</a:t>
            </a:r>
            <a:endParaRPr sz="18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54"/>
          <p:cNvSpPr/>
          <p:nvPr/>
        </p:nvSpPr>
        <p:spPr>
          <a:xfrm>
            <a:off x="10372" y="5387003"/>
            <a:ext cx="467783" cy="454660"/>
          </a:xfrm>
          <a:custGeom>
            <a:avLst/>
            <a:gdLst/>
            <a:ahLst/>
            <a:cxnLst/>
            <a:rect l="l" t="t" r="r" b="b"/>
            <a:pathLst>
              <a:path w="701675" h="681990" extrusionOk="0">
                <a:moveTo>
                  <a:pt x="538403" y="499973"/>
                </a:moveTo>
                <a:lnTo>
                  <a:pt x="342811" y="424472"/>
                </a:lnTo>
                <a:lnTo>
                  <a:pt x="275361" y="401078"/>
                </a:lnTo>
                <a:lnTo>
                  <a:pt x="236181" y="394462"/>
                </a:lnTo>
                <a:lnTo>
                  <a:pt x="226161" y="394881"/>
                </a:lnTo>
                <a:lnTo>
                  <a:pt x="38709" y="456044"/>
                </a:lnTo>
                <a:lnTo>
                  <a:pt x="8318" y="484060"/>
                </a:lnTo>
                <a:lnTo>
                  <a:pt x="0" y="510400"/>
                </a:lnTo>
                <a:lnTo>
                  <a:pt x="50" y="635965"/>
                </a:lnTo>
                <a:lnTo>
                  <a:pt x="50" y="639610"/>
                </a:lnTo>
                <a:lnTo>
                  <a:pt x="22529" y="675284"/>
                </a:lnTo>
                <a:lnTo>
                  <a:pt x="47053" y="681710"/>
                </a:lnTo>
                <a:lnTo>
                  <a:pt x="54381" y="680999"/>
                </a:lnTo>
                <a:lnTo>
                  <a:pt x="531901" y="515264"/>
                </a:lnTo>
                <a:lnTo>
                  <a:pt x="538403" y="505917"/>
                </a:lnTo>
                <a:lnTo>
                  <a:pt x="538403" y="499973"/>
                </a:lnTo>
                <a:close/>
              </a:path>
              <a:path w="701675" h="681990" extrusionOk="0">
                <a:moveTo>
                  <a:pt x="701497" y="302425"/>
                </a:moveTo>
                <a:lnTo>
                  <a:pt x="693458" y="261594"/>
                </a:lnTo>
                <a:lnTo>
                  <a:pt x="670547" y="226809"/>
                </a:lnTo>
                <a:lnTo>
                  <a:pt x="636117" y="203098"/>
                </a:lnTo>
                <a:lnTo>
                  <a:pt x="57950" y="1498"/>
                </a:lnTo>
                <a:lnTo>
                  <a:pt x="47040" y="0"/>
                </a:lnTo>
                <a:lnTo>
                  <a:pt x="43383" y="76"/>
                </a:lnTo>
                <a:lnTo>
                  <a:pt x="8928" y="18643"/>
                </a:lnTo>
                <a:lnTo>
                  <a:pt x="0" y="171450"/>
                </a:lnTo>
                <a:lnTo>
                  <a:pt x="1028" y="178282"/>
                </a:lnTo>
                <a:lnTo>
                  <a:pt x="21386" y="214185"/>
                </a:lnTo>
                <a:lnTo>
                  <a:pt x="369252" y="340918"/>
                </a:lnTo>
                <a:lnTo>
                  <a:pt x="640118" y="434505"/>
                </a:lnTo>
                <a:lnTo>
                  <a:pt x="643572" y="435698"/>
                </a:lnTo>
                <a:lnTo>
                  <a:pt x="647128" y="436486"/>
                </a:lnTo>
                <a:lnTo>
                  <a:pt x="654418" y="437210"/>
                </a:lnTo>
                <a:lnTo>
                  <a:pt x="658050" y="437134"/>
                </a:lnTo>
                <a:lnTo>
                  <a:pt x="692404" y="418846"/>
                </a:lnTo>
                <a:lnTo>
                  <a:pt x="701459" y="395490"/>
                </a:lnTo>
                <a:lnTo>
                  <a:pt x="701497" y="302425"/>
                </a:lnTo>
                <a:close/>
              </a:path>
            </a:pathLst>
          </a:custGeom>
          <a:solidFill>
            <a:srgbClr val="FFDE5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Google Shape;591;p54"/>
          <p:cNvSpPr txBox="1">
            <a:spLocks noGrp="1"/>
          </p:cNvSpPr>
          <p:nvPr>
            <p:ph type="title"/>
          </p:nvPr>
        </p:nvSpPr>
        <p:spPr>
          <a:xfrm>
            <a:off x="386080" y="102059"/>
            <a:ext cx="11612880" cy="110799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uk-UA" sz="2400">
                <a:solidFill>
                  <a:srgbClr val="FF0000"/>
                </a:solidFill>
              </a:rPr>
              <a:t>Підсумки річного моніторингу</a:t>
            </a:r>
            <a:r>
              <a:rPr lang="uk-UA" sz="2400"/>
              <a:t/>
            </a:r>
            <a:br>
              <a:rPr lang="uk-UA" sz="2400"/>
            </a:br>
            <a:r>
              <a:rPr lang="uk-UA" sz="2400">
                <a:solidFill>
                  <a:schemeClr val="dk2"/>
                </a:solidFill>
              </a:rPr>
              <a:t>1.Освітнє середовище</a:t>
            </a:r>
            <a:r>
              <a:rPr lang="uk-UA" sz="2400"/>
              <a:t/>
            </a:r>
            <a:br>
              <a:rPr lang="uk-UA" sz="2400"/>
            </a:br>
            <a:r>
              <a:rPr lang="uk-UA" sz="2400"/>
              <a:t> </a:t>
            </a:r>
            <a:r>
              <a:rPr lang="uk-UA" sz="2400">
                <a:solidFill>
                  <a:srgbClr val="92D050"/>
                </a:solidFill>
              </a:rPr>
              <a:t>1.1.Оцінка освітнього простору батьками</a:t>
            </a:r>
            <a:endParaRPr sz="2400">
              <a:solidFill>
                <a:srgbClr val="92D050"/>
              </a:solidFill>
            </a:endParaRPr>
          </a:p>
        </p:txBody>
      </p:sp>
      <p:sp>
        <p:nvSpPr>
          <p:cNvPr id="592" name="Google Shape;592;p54"/>
          <p:cNvSpPr txBox="1"/>
          <p:nvPr/>
        </p:nvSpPr>
        <p:spPr>
          <a:xfrm>
            <a:off x="182880" y="1475899"/>
            <a:ext cx="11816080" cy="1538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buClr>
                <a:srgbClr val="000000"/>
              </a:buClr>
              <a:buSzPts val="3600"/>
            </a:pPr>
            <a:r>
              <a:rPr lang="uk-UA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У школі створено освітній простір для активного навчання школярів з урахуванням особливостей їхнього розвитку (сучасні мультимедійні засоби, обладнання, навчальні матеріали, оновлені кабінети)  (1 — дуже погано … 5 — відмінно)</a:t>
            </a:r>
            <a:endParaRPr sz="9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3" name="Google Shape;593;p54" descr="Диаграмма ответов в Формах. Вопрос: 9.У школі створено освітній простір для активного навчання школярів з урахуванням особливостей їхнього розвитку (сучасні мультимедійні засоби, обладнання, навчальні матеріали, оновлені кабінети)  (1 — дуже погано … 5 — відмінно)  . Количество ответов: 234 ответа."/>
          <p:cNvPicPr preferRelativeResize="0"/>
          <p:nvPr/>
        </p:nvPicPr>
        <p:blipFill rotWithShape="1">
          <a:blip r:embed="rId3">
            <a:alphaModFix/>
          </a:blip>
          <a:srcRect l="16000" t="28238" r="28414" b="2127"/>
          <a:stretch/>
        </p:blipFill>
        <p:spPr>
          <a:xfrm>
            <a:off x="4145280" y="2824480"/>
            <a:ext cx="6776720" cy="3850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35871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55"/>
          <p:cNvSpPr txBox="1"/>
          <p:nvPr/>
        </p:nvSpPr>
        <p:spPr>
          <a:xfrm>
            <a:off x="182880" y="6075680"/>
            <a:ext cx="2438400" cy="68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033" rIns="0" bIns="0" anchor="t" anchorCtr="0">
            <a:spAutoFit/>
          </a:bodyPr>
          <a:lstStyle/>
          <a:p>
            <a:pPr marL="8467" marR="3387">
              <a:lnSpc>
                <a:spcPct val="116599"/>
              </a:lnSpc>
              <a:buClr>
                <a:srgbClr val="000000"/>
              </a:buClr>
              <a:buSzPts val="2800"/>
            </a:pPr>
            <a:r>
              <a:rPr lang="uk-UA" sz="18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тут  твориться майбутнє</a:t>
            </a:r>
            <a:endParaRPr sz="18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55"/>
          <p:cNvSpPr/>
          <p:nvPr/>
        </p:nvSpPr>
        <p:spPr>
          <a:xfrm>
            <a:off x="10372" y="5387003"/>
            <a:ext cx="467783" cy="454660"/>
          </a:xfrm>
          <a:custGeom>
            <a:avLst/>
            <a:gdLst/>
            <a:ahLst/>
            <a:cxnLst/>
            <a:rect l="l" t="t" r="r" b="b"/>
            <a:pathLst>
              <a:path w="701675" h="681990" extrusionOk="0">
                <a:moveTo>
                  <a:pt x="538403" y="499973"/>
                </a:moveTo>
                <a:lnTo>
                  <a:pt x="342811" y="424472"/>
                </a:lnTo>
                <a:lnTo>
                  <a:pt x="275361" y="401078"/>
                </a:lnTo>
                <a:lnTo>
                  <a:pt x="236181" y="394462"/>
                </a:lnTo>
                <a:lnTo>
                  <a:pt x="226161" y="394881"/>
                </a:lnTo>
                <a:lnTo>
                  <a:pt x="38709" y="456044"/>
                </a:lnTo>
                <a:lnTo>
                  <a:pt x="8318" y="484060"/>
                </a:lnTo>
                <a:lnTo>
                  <a:pt x="0" y="510400"/>
                </a:lnTo>
                <a:lnTo>
                  <a:pt x="50" y="635965"/>
                </a:lnTo>
                <a:lnTo>
                  <a:pt x="50" y="639610"/>
                </a:lnTo>
                <a:lnTo>
                  <a:pt x="22529" y="675284"/>
                </a:lnTo>
                <a:lnTo>
                  <a:pt x="47053" y="681710"/>
                </a:lnTo>
                <a:lnTo>
                  <a:pt x="54381" y="680999"/>
                </a:lnTo>
                <a:lnTo>
                  <a:pt x="531901" y="515264"/>
                </a:lnTo>
                <a:lnTo>
                  <a:pt x="538403" y="505917"/>
                </a:lnTo>
                <a:lnTo>
                  <a:pt x="538403" y="499973"/>
                </a:lnTo>
                <a:close/>
              </a:path>
              <a:path w="701675" h="681990" extrusionOk="0">
                <a:moveTo>
                  <a:pt x="701497" y="302425"/>
                </a:moveTo>
                <a:lnTo>
                  <a:pt x="693458" y="261594"/>
                </a:lnTo>
                <a:lnTo>
                  <a:pt x="670547" y="226809"/>
                </a:lnTo>
                <a:lnTo>
                  <a:pt x="636117" y="203098"/>
                </a:lnTo>
                <a:lnTo>
                  <a:pt x="57950" y="1498"/>
                </a:lnTo>
                <a:lnTo>
                  <a:pt x="47040" y="0"/>
                </a:lnTo>
                <a:lnTo>
                  <a:pt x="43383" y="76"/>
                </a:lnTo>
                <a:lnTo>
                  <a:pt x="8928" y="18643"/>
                </a:lnTo>
                <a:lnTo>
                  <a:pt x="0" y="171450"/>
                </a:lnTo>
                <a:lnTo>
                  <a:pt x="1028" y="178282"/>
                </a:lnTo>
                <a:lnTo>
                  <a:pt x="21386" y="214185"/>
                </a:lnTo>
                <a:lnTo>
                  <a:pt x="369252" y="340918"/>
                </a:lnTo>
                <a:lnTo>
                  <a:pt x="640118" y="434505"/>
                </a:lnTo>
                <a:lnTo>
                  <a:pt x="643572" y="435698"/>
                </a:lnTo>
                <a:lnTo>
                  <a:pt x="647128" y="436486"/>
                </a:lnTo>
                <a:lnTo>
                  <a:pt x="654418" y="437210"/>
                </a:lnTo>
                <a:lnTo>
                  <a:pt x="658050" y="437134"/>
                </a:lnTo>
                <a:lnTo>
                  <a:pt x="692404" y="418846"/>
                </a:lnTo>
                <a:lnTo>
                  <a:pt x="701459" y="395490"/>
                </a:lnTo>
                <a:lnTo>
                  <a:pt x="701497" y="302425"/>
                </a:lnTo>
                <a:close/>
              </a:path>
            </a:pathLst>
          </a:custGeom>
          <a:solidFill>
            <a:srgbClr val="FFDE5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0" name="Google Shape;600;p55"/>
          <p:cNvSpPr txBox="1">
            <a:spLocks noGrp="1"/>
          </p:cNvSpPr>
          <p:nvPr>
            <p:ph type="title"/>
          </p:nvPr>
        </p:nvSpPr>
        <p:spPr>
          <a:xfrm>
            <a:off x="289560" y="0"/>
            <a:ext cx="11612880" cy="110799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uk-UA" sz="2400">
                <a:solidFill>
                  <a:srgbClr val="FF0000"/>
                </a:solidFill>
              </a:rPr>
              <a:t>Підсумки річного моніторингу</a:t>
            </a:r>
            <a:r>
              <a:rPr lang="uk-UA" sz="2400"/>
              <a:t/>
            </a:r>
            <a:br>
              <a:rPr lang="uk-UA" sz="2400"/>
            </a:br>
            <a:r>
              <a:rPr lang="uk-UA" sz="2400">
                <a:solidFill>
                  <a:schemeClr val="dk2"/>
                </a:solidFill>
              </a:rPr>
              <a:t>1.Освітнє середовище</a:t>
            </a:r>
            <a:r>
              <a:rPr lang="uk-UA" sz="2400"/>
              <a:t/>
            </a:r>
            <a:br>
              <a:rPr lang="uk-UA" sz="2400"/>
            </a:br>
            <a:r>
              <a:rPr lang="uk-UA" sz="2400"/>
              <a:t> </a:t>
            </a:r>
            <a:r>
              <a:rPr lang="uk-UA" sz="2400">
                <a:solidFill>
                  <a:srgbClr val="92D050"/>
                </a:solidFill>
              </a:rPr>
              <a:t>1.1.Оцінка освітнього простору батьками</a:t>
            </a:r>
            <a:endParaRPr sz="2400">
              <a:solidFill>
                <a:srgbClr val="92D050"/>
              </a:solidFill>
            </a:endParaRPr>
          </a:p>
        </p:txBody>
      </p:sp>
      <p:sp>
        <p:nvSpPr>
          <p:cNvPr id="601" name="Google Shape;601;p55"/>
          <p:cNvSpPr txBox="1"/>
          <p:nvPr/>
        </p:nvSpPr>
        <p:spPr>
          <a:xfrm>
            <a:off x="182880" y="1294565"/>
            <a:ext cx="11927840" cy="1538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buClr>
                <a:srgbClr val="000000"/>
              </a:buClr>
              <a:buSzPts val="3600"/>
            </a:pPr>
            <a:r>
              <a:rPr lang="uk-UA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Інтер’єр та облаштування коридорів, фоє, залів і класів створює можливості для різноманітних форм навчальної діяльності, забезпечує сприятливу емоційну атмосферу, мотивує та налаштовує на продуктивну роботу.  (1 — дуже погано … 5 — відмінно)</a:t>
            </a:r>
            <a:endParaRPr sz="9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2" name="Google Shape;602;p55" descr="Диаграмма ответов в Формах. Вопрос: 10.Інтер’єр та облаштування коридорів, фоє, залів і класів створює можливості для різноманітних форм навчальної діяльності, забезпечує сприятливу емоційну атмосферу, мотивує та налаштовує на продуктивну роботу.  (1 — дуже погано … 5 — відмінно)  . Количество ответов: 234 ответа."/>
          <p:cNvPicPr preferRelativeResize="0"/>
          <p:nvPr/>
        </p:nvPicPr>
        <p:blipFill rotWithShape="1">
          <a:blip r:embed="rId3">
            <a:alphaModFix/>
          </a:blip>
          <a:srcRect l="16083" t="30993" r="29999" b="3413"/>
          <a:stretch/>
        </p:blipFill>
        <p:spPr>
          <a:xfrm>
            <a:off x="3627120" y="2788691"/>
            <a:ext cx="6573520" cy="36271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9778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3423" y="1"/>
            <a:ext cx="4598577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1"/>
          <p:cNvSpPr/>
          <p:nvPr/>
        </p:nvSpPr>
        <p:spPr>
          <a:xfrm>
            <a:off x="376005" y="163617"/>
            <a:ext cx="467783" cy="454660"/>
          </a:xfrm>
          <a:custGeom>
            <a:avLst/>
            <a:gdLst/>
            <a:ahLst/>
            <a:cxnLst/>
            <a:rect l="l" t="t" r="r" b="b"/>
            <a:pathLst>
              <a:path w="701675" h="681990" extrusionOk="0">
                <a:moveTo>
                  <a:pt x="538403" y="499973"/>
                </a:moveTo>
                <a:lnTo>
                  <a:pt x="342823" y="424472"/>
                </a:lnTo>
                <a:lnTo>
                  <a:pt x="275374" y="401078"/>
                </a:lnTo>
                <a:lnTo>
                  <a:pt x="236181" y="394462"/>
                </a:lnTo>
                <a:lnTo>
                  <a:pt x="226174" y="394881"/>
                </a:lnTo>
                <a:lnTo>
                  <a:pt x="38722" y="456044"/>
                </a:lnTo>
                <a:lnTo>
                  <a:pt x="8331" y="484060"/>
                </a:lnTo>
                <a:lnTo>
                  <a:pt x="0" y="510400"/>
                </a:lnTo>
                <a:lnTo>
                  <a:pt x="50" y="635965"/>
                </a:lnTo>
                <a:lnTo>
                  <a:pt x="16535" y="671068"/>
                </a:lnTo>
                <a:lnTo>
                  <a:pt x="47066" y="681710"/>
                </a:lnTo>
                <a:lnTo>
                  <a:pt x="54394" y="680999"/>
                </a:lnTo>
                <a:lnTo>
                  <a:pt x="531914" y="515264"/>
                </a:lnTo>
                <a:lnTo>
                  <a:pt x="538403" y="505917"/>
                </a:lnTo>
                <a:lnTo>
                  <a:pt x="538403" y="499973"/>
                </a:lnTo>
                <a:close/>
              </a:path>
              <a:path w="701675" h="681990" extrusionOk="0">
                <a:moveTo>
                  <a:pt x="701509" y="302425"/>
                </a:moveTo>
                <a:lnTo>
                  <a:pt x="693458" y="261594"/>
                </a:lnTo>
                <a:lnTo>
                  <a:pt x="670547" y="226809"/>
                </a:lnTo>
                <a:lnTo>
                  <a:pt x="636130" y="203098"/>
                </a:lnTo>
                <a:lnTo>
                  <a:pt x="57950" y="1498"/>
                </a:lnTo>
                <a:lnTo>
                  <a:pt x="47040" y="0"/>
                </a:lnTo>
                <a:lnTo>
                  <a:pt x="43383" y="76"/>
                </a:lnTo>
                <a:lnTo>
                  <a:pt x="8940" y="18643"/>
                </a:lnTo>
                <a:lnTo>
                  <a:pt x="12" y="171450"/>
                </a:lnTo>
                <a:lnTo>
                  <a:pt x="1041" y="178282"/>
                </a:lnTo>
                <a:lnTo>
                  <a:pt x="21399" y="214185"/>
                </a:lnTo>
                <a:lnTo>
                  <a:pt x="369265" y="340918"/>
                </a:lnTo>
                <a:lnTo>
                  <a:pt x="640130" y="434505"/>
                </a:lnTo>
                <a:lnTo>
                  <a:pt x="643585" y="435698"/>
                </a:lnTo>
                <a:lnTo>
                  <a:pt x="647141" y="436486"/>
                </a:lnTo>
                <a:lnTo>
                  <a:pt x="654431" y="437197"/>
                </a:lnTo>
                <a:lnTo>
                  <a:pt x="658063" y="437134"/>
                </a:lnTo>
                <a:lnTo>
                  <a:pt x="692416" y="418846"/>
                </a:lnTo>
                <a:lnTo>
                  <a:pt x="701459" y="395490"/>
                </a:lnTo>
                <a:lnTo>
                  <a:pt x="701509" y="302425"/>
                </a:lnTo>
                <a:close/>
              </a:path>
            </a:pathLst>
          </a:custGeom>
          <a:solidFill>
            <a:srgbClr val="FFDE5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1"/>
          <p:cNvSpPr txBox="1"/>
          <p:nvPr/>
        </p:nvSpPr>
        <p:spPr>
          <a:xfrm>
            <a:off x="368042" y="134688"/>
            <a:ext cx="4580467" cy="664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033" rIns="0" bIns="0" anchor="t" anchorCtr="0">
            <a:spAutoFit/>
          </a:bodyPr>
          <a:lstStyle/>
          <a:p>
            <a:pPr marL="726053" marR="2005007">
              <a:lnSpc>
                <a:spcPct val="116599"/>
              </a:lnSpc>
              <a:buClr>
                <a:srgbClr val="000000"/>
              </a:buClr>
              <a:buSzPts val="3700"/>
            </a:pPr>
            <a:r>
              <a:rPr lang="uk-UA" sz="24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тут  твориться  </a:t>
            </a:r>
            <a:r>
              <a:rPr lang="uk-UA" sz="2467" b="1">
                <a:solidFill>
                  <a:srgbClr val="FFB923"/>
                </a:solidFill>
                <a:latin typeface="Arial"/>
                <a:ea typeface="Arial"/>
                <a:cs typeface="Arial"/>
                <a:sym typeface="Arial"/>
              </a:rPr>
              <a:t>унікальне</a:t>
            </a:r>
            <a:endParaRPr sz="24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26053">
              <a:spcBef>
                <a:spcPts val="490"/>
              </a:spcBef>
              <a:buClr>
                <a:srgbClr val="000000"/>
              </a:buClr>
              <a:buSzPts val="3700"/>
            </a:pPr>
            <a:r>
              <a:rPr lang="uk-UA" sz="24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майбутнє</a:t>
            </a:r>
            <a:endParaRPr sz="24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3"/>
              </a:spcBef>
              <a:buClr>
                <a:srgbClr val="000000"/>
              </a:buClr>
              <a:buSzPts val="5400"/>
            </a:pP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17516" marR="63927">
              <a:lnSpc>
                <a:spcPct val="109508"/>
              </a:lnSpc>
              <a:buClr>
                <a:srgbClr val="000000"/>
              </a:buClr>
              <a:buSzPts val="6100"/>
            </a:pPr>
            <a:r>
              <a:rPr lang="uk-UA" sz="40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УНІКАЛЬНІСТЬ  ШКОЛИ</a:t>
            </a:r>
            <a:endParaRPr sz="40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467">
              <a:spcBef>
                <a:spcPts val="4384"/>
              </a:spcBef>
              <a:buClr>
                <a:srgbClr val="000000"/>
              </a:buClr>
              <a:buSzPts val="3700"/>
            </a:pPr>
            <a:r>
              <a:rPr lang="uk-UA" sz="2467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Тут твориться майбутнє,</a:t>
            </a:r>
            <a:endParaRPr sz="2467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8467" marR="3387">
              <a:lnSpc>
                <a:spcPct val="129729"/>
              </a:lnSpc>
              <a:spcBef>
                <a:spcPts val="76"/>
              </a:spcBef>
              <a:buClr>
                <a:srgbClr val="000000"/>
              </a:buClr>
              <a:buSzPts val="3700"/>
            </a:pPr>
            <a:r>
              <a:rPr lang="uk-UA" sz="2467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тут зростають успıшнı учнı —  лıдери, будıвничı нашого  майбутнього з великим  українським серцем</a:t>
            </a:r>
            <a:endParaRPr sz="2467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97" name="Google Shape;97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28958" y="1940450"/>
            <a:ext cx="4127500" cy="30982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70769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56"/>
          <p:cNvSpPr txBox="1"/>
          <p:nvPr/>
        </p:nvSpPr>
        <p:spPr>
          <a:xfrm>
            <a:off x="182880" y="6075680"/>
            <a:ext cx="2438400" cy="68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033" rIns="0" bIns="0" anchor="t" anchorCtr="0">
            <a:spAutoFit/>
          </a:bodyPr>
          <a:lstStyle/>
          <a:p>
            <a:pPr marL="8467" marR="3387">
              <a:lnSpc>
                <a:spcPct val="116599"/>
              </a:lnSpc>
              <a:buClr>
                <a:srgbClr val="000000"/>
              </a:buClr>
              <a:buSzPts val="2800"/>
            </a:pPr>
            <a:r>
              <a:rPr lang="uk-UA" sz="18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тут  твориться майбутнє</a:t>
            </a:r>
            <a:endParaRPr sz="18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56"/>
          <p:cNvSpPr/>
          <p:nvPr/>
        </p:nvSpPr>
        <p:spPr>
          <a:xfrm>
            <a:off x="10372" y="5387003"/>
            <a:ext cx="467783" cy="454660"/>
          </a:xfrm>
          <a:custGeom>
            <a:avLst/>
            <a:gdLst/>
            <a:ahLst/>
            <a:cxnLst/>
            <a:rect l="l" t="t" r="r" b="b"/>
            <a:pathLst>
              <a:path w="701675" h="681990" extrusionOk="0">
                <a:moveTo>
                  <a:pt x="538403" y="499973"/>
                </a:moveTo>
                <a:lnTo>
                  <a:pt x="342811" y="424472"/>
                </a:lnTo>
                <a:lnTo>
                  <a:pt x="275361" y="401078"/>
                </a:lnTo>
                <a:lnTo>
                  <a:pt x="236181" y="394462"/>
                </a:lnTo>
                <a:lnTo>
                  <a:pt x="226161" y="394881"/>
                </a:lnTo>
                <a:lnTo>
                  <a:pt x="38709" y="456044"/>
                </a:lnTo>
                <a:lnTo>
                  <a:pt x="8318" y="484060"/>
                </a:lnTo>
                <a:lnTo>
                  <a:pt x="0" y="510400"/>
                </a:lnTo>
                <a:lnTo>
                  <a:pt x="50" y="635965"/>
                </a:lnTo>
                <a:lnTo>
                  <a:pt x="50" y="639610"/>
                </a:lnTo>
                <a:lnTo>
                  <a:pt x="22529" y="675284"/>
                </a:lnTo>
                <a:lnTo>
                  <a:pt x="47053" y="681710"/>
                </a:lnTo>
                <a:lnTo>
                  <a:pt x="54381" y="680999"/>
                </a:lnTo>
                <a:lnTo>
                  <a:pt x="531901" y="515264"/>
                </a:lnTo>
                <a:lnTo>
                  <a:pt x="538403" y="505917"/>
                </a:lnTo>
                <a:lnTo>
                  <a:pt x="538403" y="499973"/>
                </a:lnTo>
                <a:close/>
              </a:path>
              <a:path w="701675" h="681990" extrusionOk="0">
                <a:moveTo>
                  <a:pt x="701497" y="302425"/>
                </a:moveTo>
                <a:lnTo>
                  <a:pt x="693458" y="261594"/>
                </a:lnTo>
                <a:lnTo>
                  <a:pt x="670547" y="226809"/>
                </a:lnTo>
                <a:lnTo>
                  <a:pt x="636117" y="203098"/>
                </a:lnTo>
                <a:lnTo>
                  <a:pt x="57950" y="1498"/>
                </a:lnTo>
                <a:lnTo>
                  <a:pt x="47040" y="0"/>
                </a:lnTo>
                <a:lnTo>
                  <a:pt x="43383" y="76"/>
                </a:lnTo>
                <a:lnTo>
                  <a:pt x="8928" y="18643"/>
                </a:lnTo>
                <a:lnTo>
                  <a:pt x="0" y="171450"/>
                </a:lnTo>
                <a:lnTo>
                  <a:pt x="1028" y="178282"/>
                </a:lnTo>
                <a:lnTo>
                  <a:pt x="21386" y="214185"/>
                </a:lnTo>
                <a:lnTo>
                  <a:pt x="369252" y="340918"/>
                </a:lnTo>
                <a:lnTo>
                  <a:pt x="640118" y="434505"/>
                </a:lnTo>
                <a:lnTo>
                  <a:pt x="643572" y="435698"/>
                </a:lnTo>
                <a:lnTo>
                  <a:pt x="647128" y="436486"/>
                </a:lnTo>
                <a:lnTo>
                  <a:pt x="654418" y="437210"/>
                </a:lnTo>
                <a:lnTo>
                  <a:pt x="658050" y="437134"/>
                </a:lnTo>
                <a:lnTo>
                  <a:pt x="692404" y="418846"/>
                </a:lnTo>
                <a:lnTo>
                  <a:pt x="701459" y="395490"/>
                </a:lnTo>
                <a:lnTo>
                  <a:pt x="701497" y="302425"/>
                </a:lnTo>
                <a:close/>
              </a:path>
            </a:pathLst>
          </a:custGeom>
          <a:solidFill>
            <a:srgbClr val="FFDE5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9" name="Google Shape;609;p56"/>
          <p:cNvSpPr txBox="1">
            <a:spLocks noGrp="1"/>
          </p:cNvSpPr>
          <p:nvPr>
            <p:ph type="title"/>
          </p:nvPr>
        </p:nvSpPr>
        <p:spPr>
          <a:xfrm>
            <a:off x="289560" y="102059"/>
            <a:ext cx="11612880" cy="110799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uk-UA" sz="2400">
                <a:solidFill>
                  <a:srgbClr val="FF0000"/>
                </a:solidFill>
              </a:rPr>
              <a:t>Підсумки річного моніторингу</a:t>
            </a:r>
            <a:r>
              <a:rPr lang="uk-UA" sz="2400"/>
              <a:t/>
            </a:r>
            <a:br>
              <a:rPr lang="uk-UA" sz="2400"/>
            </a:br>
            <a:r>
              <a:rPr lang="uk-UA" sz="2400">
                <a:solidFill>
                  <a:schemeClr val="dk2"/>
                </a:solidFill>
              </a:rPr>
              <a:t>1.Освітнє середовище</a:t>
            </a:r>
            <a:r>
              <a:rPr lang="uk-UA" sz="2400"/>
              <a:t/>
            </a:r>
            <a:br>
              <a:rPr lang="uk-UA" sz="2400"/>
            </a:br>
            <a:r>
              <a:rPr lang="uk-UA" sz="2400"/>
              <a:t> </a:t>
            </a:r>
            <a:r>
              <a:rPr lang="uk-UA" sz="2400">
                <a:solidFill>
                  <a:srgbClr val="92D050"/>
                </a:solidFill>
              </a:rPr>
              <a:t>1.1.Оцінка освітнього простору батьками</a:t>
            </a:r>
            <a:endParaRPr sz="2400">
              <a:solidFill>
                <a:srgbClr val="92D050"/>
              </a:solidFill>
            </a:endParaRPr>
          </a:p>
        </p:txBody>
      </p:sp>
      <p:pic>
        <p:nvPicPr>
          <p:cNvPr id="610" name="Google Shape;610;p56" descr="Диаграмма ответов в Формах. Вопрос: 14.У закладі освіти розроблений алгоритм дій у разі нещасного випадку із учасниками освітнього процесу? Ви дотримуєтесь його?. Количество ответов: 55 ответов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4880" y="1444071"/>
            <a:ext cx="10698160" cy="48522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39572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57"/>
          <p:cNvSpPr txBox="1"/>
          <p:nvPr/>
        </p:nvSpPr>
        <p:spPr>
          <a:xfrm>
            <a:off x="182880" y="6075680"/>
            <a:ext cx="2438400" cy="68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033" rIns="0" bIns="0" anchor="t" anchorCtr="0">
            <a:spAutoFit/>
          </a:bodyPr>
          <a:lstStyle/>
          <a:p>
            <a:pPr marL="8467" marR="3387">
              <a:lnSpc>
                <a:spcPct val="116599"/>
              </a:lnSpc>
              <a:buClr>
                <a:srgbClr val="000000"/>
              </a:buClr>
              <a:buSzPts val="2800"/>
            </a:pPr>
            <a:r>
              <a:rPr lang="uk-UA" sz="18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тут  твориться майбутнє</a:t>
            </a:r>
            <a:endParaRPr sz="18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57"/>
          <p:cNvSpPr/>
          <p:nvPr/>
        </p:nvSpPr>
        <p:spPr>
          <a:xfrm>
            <a:off x="10372" y="5387003"/>
            <a:ext cx="467783" cy="454660"/>
          </a:xfrm>
          <a:custGeom>
            <a:avLst/>
            <a:gdLst/>
            <a:ahLst/>
            <a:cxnLst/>
            <a:rect l="l" t="t" r="r" b="b"/>
            <a:pathLst>
              <a:path w="701675" h="681990" extrusionOk="0">
                <a:moveTo>
                  <a:pt x="538403" y="499973"/>
                </a:moveTo>
                <a:lnTo>
                  <a:pt x="342811" y="424472"/>
                </a:lnTo>
                <a:lnTo>
                  <a:pt x="275361" y="401078"/>
                </a:lnTo>
                <a:lnTo>
                  <a:pt x="236181" y="394462"/>
                </a:lnTo>
                <a:lnTo>
                  <a:pt x="226161" y="394881"/>
                </a:lnTo>
                <a:lnTo>
                  <a:pt x="38709" y="456044"/>
                </a:lnTo>
                <a:lnTo>
                  <a:pt x="8318" y="484060"/>
                </a:lnTo>
                <a:lnTo>
                  <a:pt x="0" y="510400"/>
                </a:lnTo>
                <a:lnTo>
                  <a:pt x="50" y="635965"/>
                </a:lnTo>
                <a:lnTo>
                  <a:pt x="50" y="639610"/>
                </a:lnTo>
                <a:lnTo>
                  <a:pt x="22529" y="675284"/>
                </a:lnTo>
                <a:lnTo>
                  <a:pt x="47053" y="681710"/>
                </a:lnTo>
                <a:lnTo>
                  <a:pt x="54381" y="680999"/>
                </a:lnTo>
                <a:lnTo>
                  <a:pt x="531901" y="515264"/>
                </a:lnTo>
                <a:lnTo>
                  <a:pt x="538403" y="505917"/>
                </a:lnTo>
                <a:lnTo>
                  <a:pt x="538403" y="499973"/>
                </a:lnTo>
                <a:close/>
              </a:path>
              <a:path w="701675" h="681990" extrusionOk="0">
                <a:moveTo>
                  <a:pt x="701497" y="302425"/>
                </a:moveTo>
                <a:lnTo>
                  <a:pt x="693458" y="261594"/>
                </a:lnTo>
                <a:lnTo>
                  <a:pt x="670547" y="226809"/>
                </a:lnTo>
                <a:lnTo>
                  <a:pt x="636117" y="203098"/>
                </a:lnTo>
                <a:lnTo>
                  <a:pt x="57950" y="1498"/>
                </a:lnTo>
                <a:lnTo>
                  <a:pt x="47040" y="0"/>
                </a:lnTo>
                <a:lnTo>
                  <a:pt x="43383" y="76"/>
                </a:lnTo>
                <a:lnTo>
                  <a:pt x="8928" y="18643"/>
                </a:lnTo>
                <a:lnTo>
                  <a:pt x="0" y="171450"/>
                </a:lnTo>
                <a:lnTo>
                  <a:pt x="1028" y="178282"/>
                </a:lnTo>
                <a:lnTo>
                  <a:pt x="21386" y="214185"/>
                </a:lnTo>
                <a:lnTo>
                  <a:pt x="369252" y="340918"/>
                </a:lnTo>
                <a:lnTo>
                  <a:pt x="640118" y="434505"/>
                </a:lnTo>
                <a:lnTo>
                  <a:pt x="643572" y="435698"/>
                </a:lnTo>
                <a:lnTo>
                  <a:pt x="647128" y="436486"/>
                </a:lnTo>
                <a:lnTo>
                  <a:pt x="654418" y="437210"/>
                </a:lnTo>
                <a:lnTo>
                  <a:pt x="658050" y="437134"/>
                </a:lnTo>
                <a:lnTo>
                  <a:pt x="692404" y="418846"/>
                </a:lnTo>
                <a:lnTo>
                  <a:pt x="701459" y="395490"/>
                </a:lnTo>
                <a:lnTo>
                  <a:pt x="701497" y="302425"/>
                </a:lnTo>
                <a:close/>
              </a:path>
            </a:pathLst>
          </a:custGeom>
          <a:solidFill>
            <a:srgbClr val="FFDE5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7" name="Google Shape;617;p57"/>
          <p:cNvSpPr txBox="1">
            <a:spLocks noGrp="1"/>
          </p:cNvSpPr>
          <p:nvPr>
            <p:ph type="title"/>
          </p:nvPr>
        </p:nvSpPr>
        <p:spPr>
          <a:xfrm>
            <a:off x="289560" y="102059"/>
            <a:ext cx="11612880" cy="110799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uk-UA" sz="2400">
                <a:solidFill>
                  <a:srgbClr val="FF0000"/>
                </a:solidFill>
              </a:rPr>
              <a:t>Підсумки річного моніторингу</a:t>
            </a:r>
            <a:r>
              <a:rPr lang="uk-UA" sz="2400"/>
              <a:t/>
            </a:r>
            <a:br>
              <a:rPr lang="uk-UA" sz="2400"/>
            </a:br>
            <a:r>
              <a:rPr lang="uk-UA" sz="2400">
                <a:solidFill>
                  <a:schemeClr val="dk2"/>
                </a:solidFill>
              </a:rPr>
              <a:t>1.Освітнє середовище</a:t>
            </a:r>
            <a:r>
              <a:rPr lang="uk-UA" sz="2400"/>
              <a:t/>
            </a:r>
            <a:br>
              <a:rPr lang="uk-UA" sz="2400"/>
            </a:br>
            <a:r>
              <a:rPr lang="uk-UA" sz="2400"/>
              <a:t> </a:t>
            </a:r>
            <a:r>
              <a:rPr lang="uk-UA" sz="2400">
                <a:solidFill>
                  <a:srgbClr val="92D050"/>
                </a:solidFill>
              </a:rPr>
              <a:t>1.2.Оцінка освітнього простору педагогічними працівниками</a:t>
            </a:r>
            <a:endParaRPr sz="2400">
              <a:solidFill>
                <a:srgbClr val="92D050"/>
              </a:solidFill>
            </a:endParaRPr>
          </a:p>
        </p:txBody>
      </p:sp>
      <p:sp>
        <p:nvSpPr>
          <p:cNvPr id="618" name="Google Shape;618;p57"/>
          <p:cNvSpPr txBox="1"/>
          <p:nvPr/>
        </p:nvSpPr>
        <p:spPr>
          <a:xfrm>
            <a:off x="478155" y="1558568"/>
            <a:ext cx="11002645" cy="430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buClr>
                <a:srgbClr val="000000"/>
              </a:buClr>
              <a:buSzPts val="3600"/>
            </a:pPr>
            <a:r>
              <a:rPr lang="uk-UA" sz="24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Ви задоволені освітнім середовищем та умовами праці у закладі?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9" name="Google Shape;619;p57" descr="Диаграмма ответов в Формах. Вопрос: 2. Ви задоволені освітнім середовищем та умовами праці у закладі?. Количество ответов: 55 ответов." title="2. Ви задоволені освітнім середовищем та умовами праці у закладі?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6872" y="2192655"/>
            <a:ext cx="9225561" cy="38830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74651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58"/>
          <p:cNvSpPr txBox="1"/>
          <p:nvPr/>
        </p:nvSpPr>
        <p:spPr>
          <a:xfrm>
            <a:off x="182880" y="6075680"/>
            <a:ext cx="2438400" cy="68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033" rIns="0" bIns="0" anchor="t" anchorCtr="0">
            <a:spAutoFit/>
          </a:bodyPr>
          <a:lstStyle/>
          <a:p>
            <a:pPr marL="8467" marR="3387">
              <a:lnSpc>
                <a:spcPct val="116599"/>
              </a:lnSpc>
              <a:buClr>
                <a:srgbClr val="000000"/>
              </a:buClr>
              <a:buSzPts val="2800"/>
            </a:pPr>
            <a:r>
              <a:rPr lang="uk-UA" sz="18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тут  твориться майбутнє</a:t>
            </a:r>
            <a:endParaRPr sz="18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58"/>
          <p:cNvSpPr/>
          <p:nvPr/>
        </p:nvSpPr>
        <p:spPr>
          <a:xfrm>
            <a:off x="10372" y="5387003"/>
            <a:ext cx="467783" cy="454660"/>
          </a:xfrm>
          <a:custGeom>
            <a:avLst/>
            <a:gdLst/>
            <a:ahLst/>
            <a:cxnLst/>
            <a:rect l="l" t="t" r="r" b="b"/>
            <a:pathLst>
              <a:path w="701675" h="681990" extrusionOk="0">
                <a:moveTo>
                  <a:pt x="538403" y="499973"/>
                </a:moveTo>
                <a:lnTo>
                  <a:pt x="342811" y="424472"/>
                </a:lnTo>
                <a:lnTo>
                  <a:pt x="275361" y="401078"/>
                </a:lnTo>
                <a:lnTo>
                  <a:pt x="236181" y="394462"/>
                </a:lnTo>
                <a:lnTo>
                  <a:pt x="226161" y="394881"/>
                </a:lnTo>
                <a:lnTo>
                  <a:pt x="38709" y="456044"/>
                </a:lnTo>
                <a:lnTo>
                  <a:pt x="8318" y="484060"/>
                </a:lnTo>
                <a:lnTo>
                  <a:pt x="0" y="510400"/>
                </a:lnTo>
                <a:lnTo>
                  <a:pt x="50" y="635965"/>
                </a:lnTo>
                <a:lnTo>
                  <a:pt x="50" y="639610"/>
                </a:lnTo>
                <a:lnTo>
                  <a:pt x="22529" y="675284"/>
                </a:lnTo>
                <a:lnTo>
                  <a:pt x="47053" y="681710"/>
                </a:lnTo>
                <a:lnTo>
                  <a:pt x="54381" y="680999"/>
                </a:lnTo>
                <a:lnTo>
                  <a:pt x="531901" y="515264"/>
                </a:lnTo>
                <a:lnTo>
                  <a:pt x="538403" y="505917"/>
                </a:lnTo>
                <a:lnTo>
                  <a:pt x="538403" y="499973"/>
                </a:lnTo>
                <a:close/>
              </a:path>
              <a:path w="701675" h="681990" extrusionOk="0">
                <a:moveTo>
                  <a:pt x="701497" y="302425"/>
                </a:moveTo>
                <a:lnTo>
                  <a:pt x="693458" y="261594"/>
                </a:lnTo>
                <a:lnTo>
                  <a:pt x="670547" y="226809"/>
                </a:lnTo>
                <a:lnTo>
                  <a:pt x="636117" y="203098"/>
                </a:lnTo>
                <a:lnTo>
                  <a:pt x="57950" y="1498"/>
                </a:lnTo>
                <a:lnTo>
                  <a:pt x="47040" y="0"/>
                </a:lnTo>
                <a:lnTo>
                  <a:pt x="43383" y="76"/>
                </a:lnTo>
                <a:lnTo>
                  <a:pt x="8928" y="18643"/>
                </a:lnTo>
                <a:lnTo>
                  <a:pt x="0" y="171450"/>
                </a:lnTo>
                <a:lnTo>
                  <a:pt x="1028" y="178282"/>
                </a:lnTo>
                <a:lnTo>
                  <a:pt x="21386" y="214185"/>
                </a:lnTo>
                <a:lnTo>
                  <a:pt x="369252" y="340918"/>
                </a:lnTo>
                <a:lnTo>
                  <a:pt x="640118" y="434505"/>
                </a:lnTo>
                <a:lnTo>
                  <a:pt x="643572" y="435698"/>
                </a:lnTo>
                <a:lnTo>
                  <a:pt x="647128" y="436486"/>
                </a:lnTo>
                <a:lnTo>
                  <a:pt x="654418" y="437210"/>
                </a:lnTo>
                <a:lnTo>
                  <a:pt x="658050" y="437134"/>
                </a:lnTo>
                <a:lnTo>
                  <a:pt x="692404" y="418846"/>
                </a:lnTo>
                <a:lnTo>
                  <a:pt x="701459" y="395490"/>
                </a:lnTo>
                <a:lnTo>
                  <a:pt x="701497" y="302425"/>
                </a:lnTo>
                <a:close/>
              </a:path>
            </a:pathLst>
          </a:custGeom>
          <a:solidFill>
            <a:srgbClr val="FFDE5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6" name="Google Shape;626;p58"/>
          <p:cNvSpPr txBox="1">
            <a:spLocks noGrp="1"/>
          </p:cNvSpPr>
          <p:nvPr>
            <p:ph type="title"/>
          </p:nvPr>
        </p:nvSpPr>
        <p:spPr>
          <a:xfrm>
            <a:off x="289560" y="102059"/>
            <a:ext cx="11612800" cy="110799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uk-UA" sz="2400">
                <a:solidFill>
                  <a:srgbClr val="FF0000"/>
                </a:solidFill>
              </a:rPr>
              <a:t>Підсумки річного моніторингу</a:t>
            </a:r>
            <a:r>
              <a:rPr lang="uk-UA" sz="2400"/>
              <a:t/>
            </a:r>
            <a:br>
              <a:rPr lang="uk-UA" sz="2400"/>
            </a:br>
            <a:r>
              <a:rPr lang="uk-UA" sz="2400">
                <a:solidFill>
                  <a:schemeClr val="dk2"/>
                </a:solidFill>
              </a:rPr>
              <a:t>1.Освітнє середовище</a:t>
            </a:r>
            <a:r>
              <a:rPr lang="uk-UA" sz="2400"/>
              <a:t/>
            </a:r>
            <a:br>
              <a:rPr lang="uk-UA" sz="2400"/>
            </a:br>
            <a:r>
              <a:rPr lang="uk-UA" sz="2400"/>
              <a:t> </a:t>
            </a:r>
            <a:r>
              <a:rPr lang="uk-UA" sz="2400">
                <a:solidFill>
                  <a:srgbClr val="92D050"/>
                </a:solidFill>
              </a:rPr>
              <a:t>1.2.Оцінка освітнього простору педагогічними працівниками</a:t>
            </a:r>
            <a:endParaRPr sz="2400">
              <a:solidFill>
                <a:srgbClr val="92D050"/>
              </a:solidFill>
            </a:endParaRPr>
          </a:p>
        </p:txBody>
      </p:sp>
      <p:sp>
        <p:nvSpPr>
          <p:cNvPr id="627" name="Google Shape;627;p58"/>
          <p:cNvSpPr txBox="1"/>
          <p:nvPr/>
        </p:nvSpPr>
        <p:spPr>
          <a:xfrm>
            <a:off x="478155" y="1558569"/>
            <a:ext cx="11002600" cy="84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buClr>
                <a:srgbClr val="000000"/>
              </a:buClr>
              <a:buSzPts val="3600"/>
            </a:pPr>
            <a:r>
              <a:rPr lang="uk-UA" sz="2533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У закладі освіти розроблений алгоритм дій у разі нещасного випадку із учасниками освітнього процесу? Ви дотримуєтесь його?</a:t>
            </a:r>
            <a:endParaRPr sz="4134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8" name="Google Shape;628;p58" descr="Диаграмма ответов в Формах. Вопрос: 14.У закладі освіти розроблений алгоритм дій у разі нещасного випадку із учасниками освітнього процесу? Ви дотримуєтесь його?. Количество ответов: 55 ответов." title="14.У закладі освіти розроблений алгоритм дій у разі нещасного випадку із учасниками освітнього процесу? Ви дотримуєтесь його?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3517" y="2337867"/>
            <a:ext cx="10188483" cy="46216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80245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59"/>
          <p:cNvSpPr txBox="1"/>
          <p:nvPr/>
        </p:nvSpPr>
        <p:spPr>
          <a:xfrm>
            <a:off x="182880" y="6075680"/>
            <a:ext cx="2438400" cy="68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033" rIns="0" bIns="0" anchor="t" anchorCtr="0">
            <a:spAutoFit/>
          </a:bodyPr>
          <a:lstStyle/>
          <a:p>
            <a:pPr marL="8467" marR="3387">
              <a:lnSpc>
                <a:spcPct val="116599"/>
              </a:lnSpc>
              <a:buClr>
                <a:srgbClr val="000000"/>
              </a:buClr>
              <a:buSzPts val="2800"/>
            </a:pPr>
            <a:r>
              <a:rPr lang="uk-UA" sz="18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тут  твориться майбутнє</a:t>
            </a:r>
            <a:endParaRPr sz="18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59"/>
          <p:cNvSpPr/>
          <p:nvPr/>
        </p:nvSpPr>
        <p:spPr>
          <a:xfrm>
            <a:off x="10372" y="5387003"/>
            <a:ext cx="467783" cy="454660"/>
          </a:xfrm>
          <a:custGeom>
            <a:avLst/>
            <a:gdLst/>
            <a:ahLst/>
            <a:cxnLst/>
            <a:rect l="l" t="t" r="r" b="b"/>
            <a:pathLst>
              <a:path w="701675" h="681990" extrusionOk="0">
                <a:moveTo>
                  <a:pt x="538403" y="499973"/>
                </a:moveTo>
                <a:lnTo>
                  <a:pt x="342811" y="424472"/>
                </a:lnTo>
                <a:lnTo>
                  <a:pt x="275361" y="401078"/>
                </a:lnTo>
                <a:lnTo>
                  <a:pt x="236181" y="394462"/>
                </a:lnTo>
                <a:lnTo>
                  <a:pt x="226161" y="394881"/>
                </a:lnTo>
                <a:lnTo>
                  <a:pt x="38709" y="456044"/>
                </a:lnTo>
                <a:lnTo>
                  <a:pt x="8318" y="484060"/>
                </a:lnTo>
                <a:lnTo>
                  <a:pt x="0" y="510400"/>
                </a:lnTo>
                <a:lnTo>
                  <a:pt x="50" y="635965"/>
                </a:lnTo>
                <a:lnTo>
                  <a:pt x="50" y="639610"/>
                </a:lnTo>
                <a:lnTo>
                  <a:pt x="22529" y="675284"/>
                </a:lnTo>
                <a:lnTo>
                  <a:pt x="47053" y="681710"/>
                </a:lnTo>
                <a:lnTo>
                  <a:pt x="54381" y="680999"/>
                </a:lnTo>
                <a:lnTo>
                  <a:pt x="531901" y="515264"/>
                </a:lnTo>
                <a:lnTo>
                  <a:pt x="538403" y="505917"/>
                </a:lnTo>
                <a:lnTo>
                  <a:pt x="538403" y="499973"/>
                </a:lnTo>
                <a:close/>
              </a:path>
              <a:path w="701675" h="681990" extrusionOk="0">
                <a:moveTo>
                  <a:pt x="701497" y="302425"/>
                </a:moveTo>
                <a:lnTo>
                  <a:pt x="693458" y="261594"/>
                </a:lnTo>
                <a:lnTo>
                  <a:pt x="670547" y="226809"/>
                </a:lnTo>
                <a:lnTo>
                  <a:pt x="636117" y="203098"/>
                </a:lnTo>
                <a:lnTo>
                  <a:pt x="57950" y="1498"/>
                </a:lnTo>
                <a:lnTo>
                  <a:pt x="47040" y="0"/>
                </a:lnTo>
                <a:lnTo>
                  <a:pt x="43383" y="76"/>
                </a:lnTo>
                <a:lnTo>
                  <a:pt x="8928" y="18643"/>
                </a:lnTo>
                <a:lnTo>
                  <a:pt x="0" y="171450"/>
                </a:lnTo>
                <a:lnTo>
                  <a:pt x="1028" y="178282"/>
                </a:lnTo>
                <a:lnTo>
                  <a:pt x="21386" y="214185"/>
                </a:lnTo>
                <a:lnTo>
                  <a:pt x="369252" y="340918"/>
                </a:lnTo>
                <a:lnTo>
                  <a:pt x="640118" y="434505"/>
                </a:lnTo>
                <a:lnTo>
                  <a:pt x="643572" y="435698"/>
                </a:lnTo>
                <a:lnTo>
                  <a:pt x="647128" y="436486"/>
                </a:lnTo>
                <a:lnTo>
                  <a:pt x="654418" y="437210"/>
                </a:lnTo>
                <a:lnTo>
                  <a:pt x="658050" y="437134"/>
                </a:lnTo>
                <a:lnTo>
                  <a:pt x="692404" y="418846"/>
                </a:lnTo>
                <a:lnTo>
                  <a:pt x="701459" y="395490"/>
                </a:lnTo>
                <a:lnTo>
                  <a:pt x="701497" y="302425"/>
                </a:lnTo>
                <a:close/>
              </a:path>
            </a:pathLst>
          </a:custGeom>
          <a:solidFill>
            <a:srgbClr val="FFDE5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5" name="Google Shape;635;p59"/>
          <p:cNvSpPr txBox="1">
            <a:spLocks noGrp="1"/>
          </p:cNvSpPr>
          <p:nvPr>
            <p:ph type="title"/>
          </p:nvPr>
        </p:nvSpPr>
        <p:spPr>
          <a:xfrm>
            <a:off x="289560" y="102059"/>
            <a:ext cx="11612800" cy="110799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uk-UA" sz="2400">
                <a:solidFill>
                  <a:srgbClr val="FF0000"/>
                </a:solidFill>
              </a:rPr>
              <a:t>Підсумки річного моніторингу</a:t>
            </a:r>
            <a:r>
              <a:rPr lang="uk-UA" sz="2400"/>
              <a:t/>
            </a:r>
            <a:br>
              <a:rPr lang="uk-UA" sz="2400"/>
            </a:br>
            <a:r>
              <a:rPr lang="uk-UA" sz="2400">
                <a:solidFill>
                  <a:schemeClr val="dk2"/>
                </a:solidFill>
              </a:rPr>
              <a:t>1.Освітнє середовище</a:t>
            </a:r>
            <a:r>
              <a:rPr lang="uk-UA" sz="2400"/>
              <a:t/>
            </a:r>
            <a:br>
              <a:rPr lang="uk-UA" sz="2400"/>
            </a:br>
            <a:r>
              <a:rPr lang="uk-UA" sz="2400"/>
              <a:t> </a:t>
            </a:r>
            <a:r>
              <a:rPr lang="uk-UA" sz="2400">
                <a:solidFill>
                  <a:srgbClr val="92D050"/>
                </a:solidFill>
              </a:rPr>
              <a:t>1.2.Оцінка освітнього простору педагогічними працівниками</a:t>
            </a:r>
            <a:endParaRPr sz="2400">
              <a:solidFill>
                <a:srgbClr val="92D050"/>
              </a:solidFill>
            </a:endParaRPr>
          </a:p>
        </p:txBody>
      </p:sp>
      <p:sp>
        <p:nvSpPr>
          <p:cNvPr id="636" name="Google Shape;636;p59"/>
          <p:cNvSpPr txBox="1"/>
          <p:nvPr/>
        </p:nvSpPr>
        <p:spPr>
          <a:xfrm>
            <a:off x="478155" y="1558568"/>
            <a:ext cx="11002600" cy="800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buClr>
                <a:srgbClr val="000000"/>
              </a:buClr>
              <a:buSzPts val="3600"/>
            </a:pPr>
            <a:r>
              <a:rPr lang="uk-UA" sz="24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Чи проводиться у закладі  просвітницька робота з протидії булінгу, цькування?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7" name="Google Shape;637;p59" descr="Диаграмма ответов в Формах. Вопрос: 11.У закладі освіти проводиться навчання, просвітницька робота за участі відповідних служб/органів/організацій для учасників освітнього процесу з метою виявлення ознак булінгу (цькування) та запобігання його прояву?. Количество ответов: 55 ответов." title="11.У закладі освіти проводиться навчання, просвітницька робота за участі відповідних служб/органів/організацій для учасників освітнього процесу з метою виявлення ознак булінгу (цькування) та запобігання його прояву?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2880" y="2091168"/>
            <a:ext cx="9367521" cy="4249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1195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12"/>
          <p:cNvGrpSpPr/>
          <p:nvPr/>
        </p:nvGrpSpPr>
        <p:grpSpPr>
          <a:xfrm>
            <a:off x="0" y="4"/>
            <a:ext cx="537916" cy="6857995"/>
            <a:chOff x="0" y="5"/>
            <a:chExt cx="806874" cy="10286993"/>
          </a:xfrm>
        </p:grpSpPr>
        <p:pic>
          <p:nvPicPr>
            <p:cNvPr id="103" name="Google Shape;103;p1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5"/>
              <a:ext cx="496549" cy="102869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" name="Google Shape;104;p12"/>
            <p:cNvSpPr/>
            <p:nvPr/>
          </p:nvSpPr>
          <p:spPr>
            <a:xfrm>
              <a:off x="105199" y="8689085"/>
              <a:ext cx="701675" cy="681990"/>
            </a:xfrm>
            <a:custGeom>
              <a:avLst/>
              <a:gdLst/>
              <a:ahLst/>
              <a:cxnLst/>
              <a:rect l="l" t="t" r="r" b="b"/>
              <a:pathLst>
                <a:path w="701675" h="681990" extrusionOk="0">
                  <a:moveTo>
                    <a:pt x="538403" y="499973"/>
                  </a:moveTo>
                  <a:lnTo>
                    <a:pt x="342811" y="424472"/>
                  </a:lnTo>
                  <a:lnTo>
                    <a:pt x="275361" y="401078"/>
                  </a:lnTo>
                  <a:lnTo>
                    <a:pt x="236181" y="394462"/>
                  </a:lnTo>
                  <a:lnTo>
                    <a:pt x="226161" y="394881"/>
                  </a:lnTo>
                  <a:lnTo>
                    <a:pt x="38709" y="456044"/>
                  </a:lnTo>
                  <a:lnTo>
                    <a:pt x="8318" y="484060"/>
                  </a:lnTo>
                  <a:lnTo>
                    <a:pt x="0" y="510400"/>
                  </a:lnTo>
                  <a:lnTo>
                    <a:pt x="50" y="635965"/>
                  </a:lnTo>
                  <a:lnTo>
                    <a:pt x="50" y="639610"/>
                  </a:lnTo>
                  <a:lnTo>
                    <a:pt x="22529" y="675284"/>
                  </a:lnTo>
                  <a:lnTo>
                    <a:pt x="47053" y="681710"/>
                  </a:lnTo>
                  <a:lnTo>
                    <a:pt x="54381" y="680999"/>
                  </a:lnTo>
                  <a:lnTo>
                    <a:pt x="531901" y="515264"/>
                  </a:lnTo>
                  <a:lnTo>
                    <a:pt x="538403" y="505917"/>
                  </a:lnTo>
                  <a:lnTo>
                    <a:pt x="538403" y="499973"/>
                  </a:lnTo>
                  <a:close/>
                </a:path>
                <a:path w="701675" h="681990" extrusionOk="0">
                  <a:moveTo>
                    <a:pt x="701497" y="302425"/>
                  </a:moveTo>
                  <a:lnTo>
                    <a:pt x="693458" y="261594"/>
                  </a:lnTo>
                  <a:lnTo>
                    <a:pt x="670547" y="226809"/>
                  </a:lnTo>
                  <a:lnTo>
                    <a:pt x="636117" y="203098"/>
                  </a:lnTo>
                  <a:lnTo>
                    <a:pt x="57950" y="1498"/>
                  </a:lnTo>
                  <a:lnTo>
                    <a:pt x="47040" y="0"/>
                  </a:lnTo>
                  <a:lnTo>
                    <a:pt x="43383" y="76"/>
                  </a:lnTo>
                  <a:lnTo>
                    <a:pt x="8928" y="18643"/>
                  </a:lnTo>
                  <a:lnTo>
                    <a:pt x="0" y="171450"/>
                  </a:lnTo>
                  <a:lnTo>
                    <a:pt x="1028" y="178282"/>
                  </a:lnTo>
                  <a:lnTo>
                    <a:pt x="21386" y="214185"/>
                  </a:lnTo>
                  <a:lnTo>
                    <a:pt x="369252" y="340918"/>
                  </a:lnTo>
                  <a:lnTo>
                    <a:pt x="640118" y="434505"/>
                  </a:lnTo>
                  <a:lnTo>
                    <a:pt x="643572" y="435698"/>
                  </a:lnTo>
                  <a:lnTo>
                    <a:pt x="647128" y="436486"/>
                  </a:lnTo>
                  <a:lnTo>
                    <a:pt x="654418" y="437210"/>
                  </a:lnTo>
                  <a:lnTo>
                    <a:pt x="658050" y="437134"/>
                  </a:lnTo>
                  <a:lnTo>
                    <a:pt x="692404" y="418846"/>
                  </a:lnTo>
                  <a:lnTo>
                    <a:pt x="701459" y="395490"/>
                  </a:lnTo>
                  <a:lnTo>
                    <a:pt x="701497" y="302425"/>
                  </a:lnTo>
                  <a:close/>
                </a:path>
              </a:pathLst>
            </a:custGeom>
            <a:solidFill>
              <a:srgbClr val="FFDE5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5" name="Google Shape;105;p12"/>
          <p:cNvSpPr txBox="1"/>
          <p:nvPr/>
        </p:nvSpPr>
        <p:spPr>
          <a:xfrm>
            <a:off x="568596" y="5897998"/>
            <a:ext cx="1717400" cy="96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033" rIns="0" bIns="0" anchor="t" anchorCtr="0">
            <a:spAutoFit/>
          </a:bodyPr>
          <a:lstStyle/>
          <a:p>
            <a:pPr marL="8467" marR="3387">
              <a:lnSpc>
                <a:spcPct val="116599"/>
              </a:lnSpc>
              <a:buClr>
                <a:srgbClr val="000000"/>
              </a:buClr>
              <a:buSzPts val="2600"/>
            </a:pPr>
            <a:r>
              <a:rPr lang="uk-UA" sz="1733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тут  твориться  </a:t>
            </a:r>
            <a:r>
              <a:rPr lang="uk-UA" sz="1733" b="1">
                <a:solidFill>
                  <a:srgbClr val="FFB923"/>
                </a:solidFill>
                <a:latin typeface="Arial"/>
                <a:ea typeface="Arial"/>
                <a:cs typeface="Arial"/>
                <a:sym typeface="Arial"/>
              </a:rPr>
              <a:t>безпечне</a:t>
            </a:r>
            <a:endParaRPr sz="173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467">
              <a:spcBef>
                <a:spcPts val="490"/>
              </a:spcBef>
              <a:buClr>
                <a:srgbClr val="000000"/>
              </a:buClr>
              <a:buSzPts val="2600"/>
            </a:pPr>
            <a:r>
              <a:rPr lang="uk-UA" sz="1733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майбутнє</a:t>
            </a:r>
            <a:endParaRPr sz="173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2"/>
          <p:cNvSpPr txBox="1">
            <a:spLocks noGrp="1"/>
          </p:cNvSpPr>
          <p:nvPr>
            <p:ph type="title"/>
          </p:nvPr>
        </p:nvSpPr>
        <p:spPr>
          <a:xfrm>
            <a:off x="11852273" y="0"/>
            <a:ext cx="213783" cy="71685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8883" rIns="0" bIns="0" rtlCol="0" anchor="t" anchorCtr="0">
            <a:spAutoFit/>
          </a:bodyPr>
          <a:lstStyle/>
          <a:p>
            <a:pPr marL="8467"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uk-UA" sz="4600"/>
              <a:t>1</a:t>
            </a:r>
            <a:endParaRPr sz="4600"/>
          </a:p>
        </p:txBody>
      </p:sp>
      <p:sp>
        <p:nvSpPr>
          <p:cNvPr id="107" name="Google Shape;107;p12"/>
          <p:cNvSpPr txBox="1"/>
          <p:nvPr/>
        </p:nvSpPr>
        <p:spPr>
          <a:xfrm>
            <a:off x="6096000" y="85771"/>
            <a:ext cx="5210400" cy="1142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8150" rIns="0" bIns="0" anchor="t" anchorCtr="0">
            <a:spAutoFit/>
          </a:bodyPr>
          <a:lstStyle/>
          <a:p>
            <a:pPr marL="8044" marR="3387" indent="159603" algn="ctr">
              <a:lnSpc>
                <a:spcPct val="109298"/>
              </a:lnSpc>
              <a:buClr>
                <a:srgbClr val="000000"/>
              </a:buClr>
              <a:buSzPts val="4800"/>
            </a:pPr>
            <a:r>
              <a:rPr lang="uk-UA" sz="3200" b="1">
                <a:solidFill>
                  <a:srgbClr val="FFB923"/>
                </a:solidFill>
                <a:latin typeface="Arial"/>
                <a:ea typeface="Arial"/>
                <a:cs typeface="Arial"/>
                <a:sym typeface="Arial"/>
              </a:rPr>
              <a:t>Безпечне та  комфортне	освıтнє  середовище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" name="Google Shape;108;p12" descr="Зображення, що містить текст, підлога&#10;&#10;Автоматично згенерований опис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03473" y="1428559"/>
            <a:ext cx="9448800" cy="43641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4611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3"/>
          <p:cNvSpPr txBox="1"/>
          <p:nvPr/>
        </p:nvSpPr>
        <p:spPr>
          <a:xfrm>
            <a:off x="10158637" y="5892608"/>
            <a:ext cx="1259800" cy="1016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033" rIns="0" bIns="0" anchor="t" anchorCtr="0">
            <a:spAutoFit/>
          </a:bodyPr>
          <a:lstStyle/>
          <a:p>
            <a:pPr marL="8467" marR="3387">
              <a:lnSpc>
                <a:spcPct val="116599"/>
              </a:lnSpc>
              <a:buClr>
                <a:srgbClr val="000000"/>
              </a:buClr>
              <a:buSzPts val="2800"/>
            </a:pPr>
            <a:r>
              <a:rPr lang="uk-UA" sz="18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тут  твориться майбутнє</a:t>
            </a:r>
            <a:endParaRPr sz="18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13"/>
          <p:cNvSpPr txBox="1">
            <a:spLocks noGrp="1"/>
          </p:cNvSpPr>
          <p:nvPr>
            <p:ph type="title"/>
          </p:nvPr>
        </p:nvSpPr>
        <p:spPr>
          <a:xfrm>
            <a:off x="6358588" y="1203343"/>
            <a:ext cx="4427400" cy="67710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uk-UA"/>
              <a:t>МЕРЕЖА КЛАСІВ</a:t>
            </a:r>
            <a:endParaRPr/>
          </a:p>
        </p:txBody>
      </p:sp>
      <p:sp>
        <p:nvSpPr>
          <p:cNvPr id="115" name="Google Shape;115;p13"/>
          <p:cNvSpPr txBox="1"/>
          <p:nvPr/>
        </p:nvSpPr>
        <p:spPr>
          <a:xfrm>
            <a:off x="5064333" y="2889550"/>
            <a:ext cx="6513000" cy="2852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sp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uk-UA" sz="4134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2021/2022 н.р -22 класи</a:t>
            </a:r>
            <a:endParaRPr sz="4134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uk-UA" sz="4134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2022/2023 н.р- 25 класів</a:t>
            </a:r>
            <a:endParaRPr sz="4134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uk-UA" sz="4134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2023/2024 н.р.-28 класів</a:t>
            </a:r>
            <a:endParaRPr sz="4134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uk-UA" sz="4134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2024/-2025 н.р.-34 класи</a:t>
            </a:r>
            <a:endParaRPr sz="4134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6" name="Google Shape;116;p13"/>
          <p:cNvGrpSpPr/>
          <p:nvPr/>
        </p:nvGrpSpPr>
        <p:grpSpPr>
          <a:xfrm>
            <a:off x="11577333" y="57037"/>
            <a:ext cx="537916" cy="6857997"/>
            <a:chOff x="0" y="5"/>
            <a:chExt cx="806874" cy="10286995"/>
          </a:xfrm>
        </p:grpSpPr>
        <p:pic>
          <p:nvPicPr>
            <p:cNvPr id="117" name="Google Shape;117;p1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5"/>
              <a:ext cx="496549" cy="102869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" name="Google Shape;118;p13"/>
            <p:cNvSpPr/>
            <p:nvPr/>
          </p:nvSpPr>
          <p:spPr>
            <a:xfrm>
              <a:off x="105199" y="8689085"/>
              <a:ext cx="701675" cy="681990"/>
            </a:xfrm>
            <a:custGeom>
              <a:avLst/>
              <a:gdLst/>
              <a:ahLst/>
              <a:cxnLst/>
              <a:rect l="l" t="t" r="r" b="b"/>
              <a:pathLst>
                <a:path w="701675" h="681990" extrusionOk="0">
                  <a:moveTo>
                    <a:pt x="538403" y="499973"/>
                  </a:moveTo>
                  <a:lnTo>
                    <a:pt x="342811" y="424472"/>
                  </a:lnTo>
                  <a:lnTo>
                    <a:pt x="275361" y="401078"/>
                  </a:lnTo>
                  <a:lnTo>
                    <a:pt x="236181" y="394462"/>
                  </a:lnTo>
                  <a:lnTo>
                    <a:pt x="226161" y="394881"/>
                  </a:lnTo>
                  <a:lnTo>
                    <a:pt x="38709" y="456044"/>
                  </a:lnTo>
                  <a:lnTo>
                    <a:pt x="8318" y="484060"/>
                  </a:lnTo>
                  <a:lnTo>
                    <a:pt x="0" y="510400"/>
                  </a:lnTo>
                  <a:lnTo>
                    <a:pt x="50" y="635965"/>
                  </a:lnTo>
                  <a:lnTo>
                    <a:pt x="50" y="639610"/>
                  </a:lnTo>
                  <a:lnTo>
                    <a:pt x="22529" y="675284"/>
                  </a:lnTo>
                  <a:lnTo>
                    <a:pt x="47053" y="681710"/>
                  </a:lnTo>
                  <a:lnTo>
                    <a:pt x="54381" y="680999"/>
                  </a:lnTo>
                  <a:lnTo>
                    <a:pt x="531901" y="515264"/>
                  </a:lnTo>
                  <a:lnTo>
                    <a:pt x="538403" y="505917"/>
                  </a:lnTo>
                  <a:lnTo>
                    <a:pt x="538403" y="499973"/>
                  </a:lnTo>
                  <a:close/>
                </a:path>
                <a:path w="701675" h="681990" extrusionOk="0">
                  <a:moveTo>
                    <a:pt x="701497" y="302425"/>
                  </a:moveTo>
                  <a:lnTo>
                    <a:pt x="693458" y="261594"/>
                  </a:lnTo>
                  <a:lnTo>
                    <a:pt x="670547" y="226809"/>
                  </a:lnTo>
                  <a:lnTo>
                    <a:pt x="636117" y="203098"/>
                  </a:lnTo>
                  <a:lnTo>
                    <a:pt x="57950" y="1498"/>
                  </a:lnTo>
                  <a:lnTo>
                    <a:pt x="47040" y="0"/>
                  </a:lnTo>
                  <a:lnTo>
                    <a:pt x="43383" y="76"/>
                  </a:lnTo>
                  <a:lnTo>
                    <a:pt x="8928" y="18643"/>
                  </a:lnTo>
                  <a:lnTo>
                    <a:pt x="0" y="171450"/>
                  </a:lnTo>
                  <a:lnTo>
                    <a:pt x="1028" y="178282"/>
                  </a:lnTo>
                  <a:lnTo>
                    <a:pt x="21386" y="214185"/>
                  </a:lnTo>
                  <a:lnTo>
                    <a:pt x="369252" y="340918"/>
                  </a:lnTo>
                  <a:lnTo>
                    <a:pt x="640118" y="434505"/>
                  </a:lnTo>
                  <a:lnTo>
                    <a:pt x="643572" y="435698"/>
                  </a:lnTo>
                  <a:lnTo>
                    <a:pt x="647128" y="436486"/>
                  </a:lnTo>
                  <a:lnTo>
                    <a:pt x="654418" y="437210"/>
                  </a:lnTo>
                  <a:lnTo>
                    <a:pt x="658050" y="437134"/>
                  </a:lnTo>
                  <a:lnTo>
                    <a:pt x="692404" y="418846"/>
                  </a:lnTo>
                  <a:lnTo>
                    <a:pt x="701459" y="395490"/>
                  </a:lnTo>
                  <a:lnTo>
                    <a:pt x="701497" y="302425"/>
                  </a:lnTo>
                  <a:close/>
                </a:path>
              </a:pathLst>
            </a:custGeom>
            <a:solidFill>
              <a:srgbClr val="FFDE5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9" name="Google Shape;11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383" y="3377341"/>
            <a:ext cx="4430334" cy="3325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2633" y="101600"/>
            <a:ext cx="4228579" cy="31741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7710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4"/>
          <p:cNvSpPr txBox="1"/>
          <p:nvPr/>
        </p:nvSpPr>
        <p:spPr>
          <a:xfrm>
            <a:off x="10593353" y="5976208"/>
            <a:ext cx="1259800" cy="1016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033" rIns="0" bIns="0" anchor="t" anchorCtr="0">
            <a:spAutoFit/>
          </a:bodyPr>
          <a:lstStyle/>
          <a:p>
            <a:pPr marL="8467" marR="3387">
              <a:lnSpc>
                <a:spcPct val="116599"/>
              </a:lnSpc>
              <a:buClr>
                <a:srgbClr val="000000"/>
              </a:buClr>
              <a:buSzPts val="2800"/>
            </a:pPr>
            <a:r>
              <a:rPr lang="uk-UA" sz="18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тут  твориться майбутнє</a:t>
            </a:r>
            <a:endParaRPr sz="18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14"/>
          <p:cNvSpPr/>
          <p:nvPr/>
        </p:nvSpPr>
        <p:spPr>
          <a:xfrm>
            <a:off x="11306271" y="5184035"/>
            <a:ext cx="467783" cy="454660"/>
          </a:xfrm>
          <a:custGeom>
            <a:avLst/>
            <a:gdLst/>
            <a:ahLst/>
            <a:cxnLst/>
            <a:rect l="l" t="t" r="r" b="b"/>
            <a:pathLst>
              <a:path w="701675" h="681990" extrusionOk="0">
                <a:moveTo>
                  <a:pt x="538403" y="499973"/>
                </a:moveTo>
                <a:lnTo>
                  <a:pt x="342811" y="424472"/>
                </a:lnTo>
                <a:lnTo>
                  <a:pt x="275361" y="401078"/>
                </a:lnTo>
                <a:lnTo>
                  <a:pt x="236181" y="394462"/>
                </a:lnTo>
                <a:lnTo>
                  <a:pt x="226161" y="394881"/>
                </a:lnTo>
                <a:lnTo>
                  <a:pt x="38709" y="456044"/>
                </a:lnTo>
                <a:lnTo>
                  <a:pt x="8318" y="484060"/>
                </a:lnTo>
                <a:lnTo>
                  <a:pt x="0" y="510400"/>
                </a:lnTo>
                <a:lnTo>
                  <a:pt x="50" y="635965"/>
                </a:lnTo>
                <a:lnTo>
                  <a:pt x="50" y="639610"/>
                </a:lnTo>
                <a:lnTo>
                  <a:pt x="22529" y="675284"/>
                </a:lnTo>
                <a:lnTo>
                  <a:pt x="47053" y="681710"/>
                </a:lnTo>
                <a:lnTo>
                  <a:pt x="54381" y="680999"/>
                </a:lnTo>
                <a:lnTo>
                  <a:pt x="531901" y="515264"/>
                </a:lnTo>
                <a:lnTo>
                  <a:pt x="538403" y="505917"/>
                </a:lnTo>
                <a:lnTo>
                  <a:pt x="538403" y="499973"/>
                </a:lnTo>
                <a:close/>
              </a:path>
              <a:path w="701675" h="681990" extrusionOk="0">
                <a:moveTo>
                  <a:pt x="701497" y="302425"/>
                </a:moveTo>
                <a:lnTo>
                  <a:pt x="693458" y="261594"/>
                </a:lnTo>
                <a:lnTo>
                  <a:pt x="670547" y="226809"/>
                </a:lnTo>
                <a:lnTo>
                  <a:pt x="636117" y="203098"/>
                </a:lnTo>
                <a:lnTo>
                  <a:pt x="57950" y="1498"/>
                </a:lnTo>
                <a:lnTo>
                  <a:pt x="47040" y="0"/>
                </a:lnTo>
                <a:lnTo>
                  <a:pt x="43383" y="76"/>
                </a:lnTo>
                <a:lnTo>
                  <a:pt x="8928" y="18643"/>
                </a:lnTo>
                <a:lnTo>
                  <a:pt x="0" y="171450"/>
                </a:lnTo>
                <a:lnTo>
                  <a:pt x="1028" y="178282"/>
                </a:lnTo>
                <a:lnTo>
                  <a:pt x="21386" y="214185"/>
                </a:lnTo>
                <a:lnTo>
                  <a:pt x="369252" y="340918"/>
                </a:lnTo>
                <a:lnTo>
                  <a:pt x="640118" y="434505"/>
                </a:lnTo>
                <a:lnTo>
                  <a:pt x="643572" y="435698"/>
                </a:lnTo>
                <a:lnTo>
                  <a:pt x="647128" y="436486"/>
                </a:lnTo>
                <a:lnTo>
                  <a:pt x="654418" y="437210"/>
                </a:lnTo>
                <a:lnTo>
                  <a:pt x="658050" y="437134"/>
                </a:lnTo>
                <a:lnTo>
                  <a:pt x="692404" y="418846"/>
                </a:lnTo>
                <a:lnTo>
                  <a:pt x="701459" y="395490"/>
                </a:lnTo>
                <a:lnTo>
                  <a:pt x="701497" y="302425"/>
                </a:lnTo>
                <a:close/>
              </a:path>
            </a:pathLst>
          </a:custGeom>
          <a:solidFill>
            <a:srgbClr val="FFDE5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14"/>
          <p:cNvSpPr txBox="1">
            <a:spLocks noGrp="1"/>
          </p:cNvSpPr>
          <p:nvPr>
            <p:ph type="title"/>
          </p:nvPr>
        </p:nvSpPr>
        <p:spPr>
          <a:xfrm>
            <a:off x="4630313" y="454295"/>
            <a:ext cx="6858000" cy="67710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uk-UA"/>
              <a:t>Кількість здобувачів освіти</a:t>
            </a:r>
            <a:endParaRPr/>
          </a:p>
        </p:txBody>
      </p:sp>
      <p:sp>
        <p:nvSpPr>
          <p:cNvPr id="128" name="Google Shape;128;p14"/>
          <p:cNvSpPr txBox="1"/>
          <p:nvPr/>
        </p:nvSpPr>
        <p:spPr>
          <a:xfrm>
            <a:off x="4779217" y="2388867"/>
            <a:ext cx="6145000" cy="254477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60950" rIns="60950" bIns="60950" anchor="t" anchorCtr="0">
            <a:spAutoFit/>
          </a:bodyPr>
          <a:lstStyle/>
          <a:p>
            <a:r>
              <a:rPr lang="uk-UA" sz="393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2021/2022 н.р.- 687 учнів</a:t>
            </a:r>
            <a:endParaRPr sz="393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uk-UA" sz="393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2022/2023 н.р.- 870 учнів</a:t>
            </a:r>
            <a:endParaRPr sz="393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uk-UA" sz="393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2023/2024 н.р.- 1003 учнів</a:t>
            </a:r>
            <a:endParaRPr sz="393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uk-UA" sz="393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2024/2025 н.р.- 1124 учні</a:t>
            </a:r>
            <a:endParaRPr sz="393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14"/>
          <p:cNvSpPr/>
          <p:nvPr/>
        </p:nvSpPr>
        <p:spPr>
          <a:xfrm>
            <a:off x="-73114" y="0"/>
            <a:ext cx="3224403" cy="6858000"/>
          </a:xfrm>
          <a:custGeom>
            <a:avLst/>
            <a:gdLst/>
            <a:ahLst/>
            <a:cxnLst/>
            <a:rect l="l" t="t" r="r" b="b"/>
            <a:pathLst>
              <a:path w="4800600" h="10287000" extrusionOk="0">
                <a:moveTo>
                  <a:pt x="4800599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4800599" y="0"/>
                </a:lnTo>
                <a:lnTo>
                  <a:pt x="4800599" y="10286999"/>
                </a:lnTo>
                <a:close/>
              </a:path>
            </a:pathLst>
          </a:custGeom>
          <a:solidFill>
            <a:srgbClr val="00C2C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0" name="Google Shape;13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267" y="2388867"/>
            <a:ext cx="4363471" cy="2450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7708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62633" y="9"/>
            <a:ext cx="329366" cy="6857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8468" y="6334014"/>
            <a:ext cx="3464514" cy="646853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5"/>
          <p:cNvSpPr txBox="1"/>
          <p:nvPr/>
        </p:nvSpPr>
        <p:spPr>
          <a:xfrm>
            <a:off x="10155882" y="56577"/>
            <a:ext cx="1576917" cy="928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467" rIns="0" bIns="0" anchor="t" anchorCtr="0">
            <a:spAutoFit/>
          </a:bodyPr>
          <a:lstStyle/>
          <a:p>
            <a:pPr marL="8467" marR="3387">
              <a:lnSpc>
                <a:spcPct val="115199"/>
              </a:lnSpc>
              <a:buClr>
                <a:srgbClr val="000000"/>
              </a:buClr>
              <a:buSzPts val="2600"/>
            </a:pPr>
            <a:r>
              <a:rPr lang="uk-UA" sz="1733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тут  твориться  майбутнє</a:t>
            </a:r>
            <a:endParaRPr sz="173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15"/>
          <p:cNvSpPr/>
          <p:nvPr/>
        </p:nvSpPr>
        <p:spPr>
          <a:xfrm>
            <a:off x="9563109" y="68097"/>
            <a:ext cx="391583" cy="380577"/>
          </a:xfrm>
          <a:custGeom>
            <a:avLst/>
            <a:gdLst/>
            <a:ahLst/>
            <a:cxnLst/>
            <a:rect l="l" t="t" r="r" b="b"/>
            <a:pathLst>
              <a:path w="587375" h="570865" extrusionOk="0">
                <a:moveTo>
                  <a:pt x="450811" y="418642"/>
                </a:moveTo>
                <a:lnTo>
                  <a:pt x="287045" y="355422"/>
                </a:lnTo>
                <a:lnTo>
                  <a:pt x="230568" y="335826"/>
                </a:lnTo>
                <a:lnTo>
                  <a:pt x="197764" y="330123"/>
                </a:lnTo>
                <a:lnTo>
                  <a:pt x="181356" y="331546"/>
                </a:lnTo>
                <a:lnTo>
                  <a:pt x="32423" y="381850"/>
                </a:lnTo>
                <a:lnTo>
                  <a:pt x="4394" y="410489"/>
                </a:lnTo>
                <a:lnTo>
                  <a:pt x="0" y="427367"/>
                </a:lnTo>
                <a:lnTo>
                  <a:pt x="50" y="532498"/>
                </a:lnTo>
                <a:lnTo>
                  <a:pt x="50" y="535546"/>
                </a:lnTo>
                <a:lnTo>
                  <a:pt x="27292" y="569112"/>
                </a:lnTo>
                <a:lnTo>
                  <a:pt x="39408" y="570801"/>
                </a:lnTo>
                <a:lnTo>
                  <a:pt x="45542" y="570204"/>
                </a:lnTo>
                <a:lnTo>
                  <a:pt x="445363" y="431431"/>
                </a:lnTo>
                <a:lnTo>
                  <a:pt x="450811" y="423608"/>
                </a:lnTo>
                <a:lnTo>
                  <a:pt x="450811" y="418642"/>
                </a:lnTo>
                <a:close/>
              </a:path>
              <a:path w="587375" h="570865" extrusionOk="0">
                <a:moveTo>
                  <a:pt x="587375" y="253225"/>
                </a:moveTo>
                <a:lnTo>
                  <a:pt x="577735" y="212674"/>
                </a:lnTo>
                <a:lnTo>
                  <a:pt x="550862" y="180657"/>
                </a:lnTo>
                <a:lnTo>
                  <a:pt x="48526" y="1257"/>
                </a:lnTo>
                <a:lnTo>
                  <a:pt x="39395" y="0"/>
                </a:lnTo>
                <a:lnTo>
                  <a:pt x="36334" y="63"/>
                </a:lnTo>
                <a:lnTo>
                  <a:pt x="2933" y="23558"/>
                </a:lnTo>
                <a:lnTo>
                  <a:pt x="12" y="143560"/>
                </a:lnTo>
                <a:lnTo>
                  <a:pt x="876" y="149288"/>
                </a:lnTo>
                <a:lnTo>
                  <a:pt x="27368" y="186372"/>
                </a:lnTo>
                <a:lnTo>
                  <a:pt x="309181" y="285457"/>
                </a:lnTo>
                <a:lnTo>
                  <a:pt x="535978" y="363816"/>
                </a:lnTo>
                <a:lnTo>
                  <a:pt x="538873" y="364820"/>
                </a:lnTo>
                <a:lnTo>
                  <a:pt x="541845" y="365467"/>
                </a:lnTo>
                <a:lnTo>
                  <a:pt x="547954" y="366077"/>
                </a:lnTo>
                <a:lnTo>
                  <a:pt x="550989" y="366014"/>
                </a:lnTo>
                <a:lnTo>
                  <a:pt x="584339" y="342849"/>
                </a:lnTo>
                <a:lnTo>
                  <a:pt x="587336" y="331139"/>
                </a:lnTo>
                <a:lnTo>
                  <a:pt x="587375" y="253225"/>
                </a:lnTo>
                <a:close/>
              </a:path>
            </a:pathLst>
          </a:custGeom>
          <a:solidFill>
            <a:srgbClr val="FFDE5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5"/>
          <p:cNvSpPr txBox="1"/>
          <p:nvPr/>
        </p:nvSpPr>
        <p:spPr>
          <a:xfrm>
            <a:off x="1514183" y="334501"/>
            <a:ext cx="7970200" cy="1087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buClr>
                <a:srgbClr val="000000"/>
              </a:buClr>
              <a:buSzPts val="3600"/>
            </a:pPr>
            <a:r>
              <a:rPr lang="uk-UA" sz="333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АНАЛІЗ МЕРЕЖІ</a:t>
            </a:r>
            <a:endParaRPr sz="3334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3600"/>
            </a:pPr>
            <a:r>
              <a:rPr lang="uk-UA" sz="3334"/>
              <a:t>наповнюваність закладу у відсотках</a:t>
            </a:r>
            <a:endParaRPr sz="3334"/>
          </a:p>
        </p:txBody>
      </p:sp>
      <p:pic>
        <p:nvPicPr>
          <p:cNvPr id="140" name="Google Shape;14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91334" y="1206495"/>
            <a:ext cx="8464550" cy="5651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61526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1635</Words>
  <Application>Microsoft Office PowerPoint</Application>
  <PresentationFormat>Широкоэкранный</PresentationFormat>
  <Paragraphs>292</Paragraphs>
  <Slides>53</Slides>
  <Notes>53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63" baseType="lpstr">
      <vt:lpstr>Arial</vt:lpstr>
      <vt:lpstr>Calibri</vt:lpstr>
      <vt:lpstr>Calibri Light</vt:lpstr>
      <vt:lpstr>Comfortaa</vt:lpstr>
      <vt:lpstr>Lucida Sans</vt:lpstr>
      <vt:lpstr>Roboto</vt:lpstr>
      <vt:lpstr>Tahoma</vt:lpstr>
      <vt:lpstr>Times New Roman</vt:lpstr>
      <vt:lpstr>Trebuchet MS</vt:lpstr>
      <vt:lpstr>Тема Office</vt:lpstr>
      <vt:lpstr>тут  твориться  майбутнє</vt:lpstr>
      <vt:lpstr>Презентация PowerPoint</vt:lpstr>
      <vt:lpstr>Презентация PowerPoint</vt:lpstr>
      <vt:lpstr>Базовı цıнностı шкıльної  спıльноти</vt:lpstr>
      <vt:lpstr>Презентация PowerPoint</vt:lpstr>
      <vt:lpstr>1</vt:lpstr>
      <vt:lpstr>МЕРЕЖА КЛАСІВ</vt:lpstr>
      <vt:lpstr>Кількість здобувачів освіти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Ключові  проєкти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НАВЧАННЯ ПІД ЧАС ВІЙНИ</vt:lpstr>
      <vt:lpstr>Презентация PowerPoint</vt:lpstr>
      <vt:lpstr>Презентация PowerPoint</vt:lpstr>
      <vt:lpstr>ПРОСТІР, ЯКИЙ  МОТИВУЄ</vt:lpstr>
      <vt:lpstr>Презентация PowerPoint</vt:lpstr>
      <vt:lpstr>1</vt:lpstr>
      <vt:lpstr>1</vt:lpstr>
      <vt:lpstr>ПРОСТІР, ЯКИЙ  МОТИВУЄ</vt:lpstr>
      <vt:lpstr>НАВЧАННЯ ПІД ЧАС ВІЙНИ</vt:lpstr>
      <vt:lpstr>ШКОЛА ЗДОРОВОЇ ДИТИНИ</vt:lpstr>
      <vt:lpstr>Презентация PowerPoint</vt:lpstr>
      <vt:lpstr>Презентация PowerPoint</vt:lpstr>
      <vt:lpstr>Презентация PowerPoint</vt:lpstr>
      <vt:lpstr>Презентация PowerPoint</vt:lpstr>
      <vt:lpstr>ШКОЛА ЗДОРОВОЇ ДИТИНИ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Підсумки річного моніторингу  1.Освітнє середовище  </vt:lpstr>
      <vt:lpstr> Підсумки річного моніторингу 1.Освітнє середовище  1.1.Оцінка освітнього простору батьками</vt:lpstr>
      <vt:lpstr>Підсумки річного моніторингу 1.Освітнє середовище  1.1.Оцінка освітнього простору батьками</vt:lpstr>
      <vt:lpstr>Підсумки річного моніторингу 1.Освітнє середовище  1.1.Оцінка освітнього простору батьками</vt:lpstr>
      <vt:lpstr>Підсумки річного моніторингу 1.Освітнє середовище  1.1.Оцінка освітнього простору батьками</vt:lpstr>
      <vt:lpstr>Підсумки річного моніторингу 1.Освітнє середовище  1.2.Оцінка освітнього простору педагогічними працівниками</vt:lpstr>
      <vt:lpstr>Підсумки річного моніторингу 1.Освітнє середовище  1.2.Оцінка освітнього простору педагогічними працівниками</vt:lpstr>
      <vt:lpstr>Підсумки річного моніторингу 1.Освітнє середовище  1.2.Оцінка освітнього простору педагогічними працівниками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тут  твориться  майбутнє</dc:title>
  <dc:creator>STAS</dc:creator>
  <cp:lastModifiedBy>STAS</cp:lastModifiedBy>
  <cp:revision>1</cp:revision>
  <dcterms:created xsi:type="dcterms:W3CDTF">2024-09-09T19:44:25Z</dcterms:created>
  <dcterms:modified xsi:type="dcterms:W3CDTF">2024-09-09T19:47:07Z</dcterms:modified>
</cp:coreProperties>
</file>